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diagrams/data1.xml" ContentType="application/vnd.openxmlformats-officedocument.drawingml.diagramData+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notesSlides/notesSlide9.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8.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diagrams/colors2.xml" ContentType="application/vnd.openxmlformats-officedocument.drawingml.diagramCol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drawing2.xml" ContentType="application/vnd.ms-office.drawingml.diagramDrawing+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layout4.xml" ContentType="application/vnd.openxmlformats-officedocument.drawingml.diagramLayout+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566" r:id="rId2"/>
    <p:sldId id="568" r:id="rId3"/>
    <p:sldId id="569" r:id="rId4"/>
    <p:sldId id="570" r:id="rId5"/>
    <p:sldId id="571" r:id="rId6"/>
    <p:sldId id="572" r:id="rId7"/>
    <p:sldId id="573" r:id="rId8"/>
    <p:sldId id="574" r:id="rId9"/>
    <p:sldId id="575" r:id="rId10"/>
    <p:sldId id="576" r:id="rId11"/>
    <p:sldId id="577" r:id="rId12"/>
    <p:sldId id="578" r:id="rId13"/>
    <p:sldId id="579" r:id="rId14"/>
    <p:sldId id="580" r:id="rId15"/>
    <p:sldId id="581" r:id="rId16"/>
    <p:sldId id="582" r:id="rId17"/>
    <p:sldId id="583" r:id="rId18"/>
    <p:sldId id="584" r:id="rId19"/>
    <p:sldId id="585" r:id="rId20"/>
    <p:sldId id="586" r:id="rId21"/>
    <p:sldId id="587" r:id="rId22"/>
    <p:sldId id="588" r:id="rId23"/>
    <p:sldId id="538" r:id="rId24"/>
  </p:sldIdLst>
  <p:sldSz cx="9144000" cy="6858000" type="screen4x3"/>
  <p:notesSz cx="6858000" cy="9144000"/>
  <p:defaultTex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000066"/>
    <a:srgbClr val="000099"/>
    <a:srgbClr val="0000FF"/>
    <a:srgbClr val="FFFF00"/>
    <a:srgbClr val="FFCC66"/>
    <a:srgbClr val="FF99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84"/>
    <p:restoredTop sz="83875" autoAdjust="0"/>
  </p:normalViewPr>
  <p:slideViewPr>
    <p:cSldViewPr>
      <p:cViewPr varScale="1">
        <p:scale>
          <a:sx n="93" d="100"/>
          <a:sy n="93" d="100"/>
        </p:scale>
        <p:origin x="118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61" d="100"/>
          <a:sy n="61" d="100"/>
        </p:scale>
        <p:origin x="241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ECA7C4-B7F3-4C64-8DF3-EB10865EE8BE}"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693435C3-6F9C-4013-BFF2-90ECE5B665E4}">
      <dgm:prSet phldrT="[Text]" custT="1"/>
      <dgm:spPr>
        <a:noFill/>
        <a:ln>
          <a:solidFill>
            <a:srgbClr val="C00000"/>
          </a:solidFill>
        </a:ln>
      </dgm:spPr>
      <dgm:t>
        <a:bodyPr/>
        <a:lstStyle/>
        <a:p>
          <a:r>
            <a:rPr lang="en-US" sz="3200" b="1" dirty="0">
              <a:solidFill>
                <a:schemeClr val="tx1"/>
              </a:solidFill>
              <a:latin typeface="Arial" panose="020B0604020202020204" pitchFamily="34" charset="0"/>
              <a:cs typeface="Arial" panose="020B0604020202020204" pitchFamily="34" charset="0"/>
            </a:rPr>
            <a:t>Moving?</a:t>
          </a:r>
        </a:p>
      </dgm:t>
      <dgm:extLst>
        <a:ext uri="{E40237B7-FDA0-4F09-8148-C483321AD2D9}">
          <dgm14:cNvPr xmlns:dgm14="http://schemas.microsoft.com/office/drawing/2010/diagram" id="0" name="" descr="Moving?&#10;"/>
        </a:ext>
      </dgm:extLst>
    </dgm:pt>
    <dgm:pt modelId="{B26E497F-F1A4-477A-B1DF-2991F3F07223}" type="parTrans" cxnId="{84DDCBAA-0EF1-4905-ABC0-7079E8AC3401}">
      <dgm:prSet/>
      <dgm:spPr/>
      <dgm:t>
        <a:bodyPr/>
        <a:lstStyle/>
        <a:p>
          <a:endParaRPr lang="en-US">
            <a:latin typeface="Calibri" pitchFamily="34" charset="0"/>
            <a:cs typeface="Calibri" pitchFamily="34" charset="0"/>
          </a:endParaRPr>
        </a:p>
      </dgm:t>
    </dgm:pt>
    <dgm:pt modelId="{EE2E331B-64F4-4540-B8CF-C862E4382AA2}" type="sibTrans" cxnId="{84DDCBAA-0EF1-4905-ABC0-7079E8AC3401}">
      <dgm:prSet/>
      <dgm:spPr/>
      <dgm:t>
        <a:bodyPr/>
        <a:lstStyle/>
        <a:p>
          <a:endParaRPr lang="en-US">
            <a:latin typeface="Calibri" pitchFamily="34" charset="0"/>
            <a:cs typeface="Calibri" pitchFamily="34" charset="0"/>
          </a:endParaRPr>
        </a:p>
      </dgm:t>
    </dgm:pt>
    <dgm:pt modelId="{1C231626-4F06-4B50-BA20-A086DD0449FB}">
      <dgm:prSet phldrT="[Text]" custT="1"/>
      <dgm:spPr>
        <a:solidFill>
          <a:schemeClr val="bg1">
            <a:alpha val="89804"/>
          </a:schemeClr>
        </a:solidFill>
        <a:ln>
          <a:solidFill>
            <a:srgbClr val="C00000">
              <a:alpha val="90000"/>
            </a:srgbClr>
          </a:solidFill>
        </a:ln>
      </dgm:spPr>
      <dgm:t>
        <a:bodyPr anchor="ctr" anchorCtr="0"/>
        <a:lstStyle/>
        <a:p>
          <a:r>
            <a:rPr lang="en-US" sz="2800" dirty="0">
              <a:latin typeface="Arial" panose="020B0604020202020204" pitchFamily="34" charset="0"/>
              <a:cs typeface="Arial" panose="020B0604020202020204" pitchFamily="34" charset="0"/>
            </a:rPr>
            <a:t>Roll-ahead distance?</a:t>
          </a:r>
        </a:p>
      </dgm:t>
      <dgm:extLst>
        <a:ext uri="{E40237B7-FDA0-4F09-8148-C483321AD2D9}">
          <dgm14:cNvPr xmlns:dgm14="http://schemas.microsoft.com/office/drawing/2010/diagram" id="0" name="" descr="Roll-ahead distance?&#10;"/>
        </a:ext>
      </dgm:extLst>
    </dgm:pt>
    <dgm:pt modelId="{7C0E8C30-A4CF-4C65-8A9B-702C60AA2669}" type="parTrans" cxnId="{DBCB8C7F-F05C-4624-B5ED-20980A519F6C}">
      <dgm:prSet/>
      <dgm:spPr/>
      <dgm:t>
        <a:bodyPr/>
        <a:lstStyle/>
        <a:p>
          <a:endParaRPr lang="en-US">
            <a:latin typeface="Calibri" pitchFamily="34" charset="0"/>
            <a:cs typeface="Calibri" pitchFamily="34" charset="0"/>
          </a:endParaRPr>
        </a:p>
      </dgm:t>
    </dgm:pt>
    <dgm:pt modelId="{773F6058-F517-4756-ADE3-B900D6F8F896}" type="sibTrans" cxnId="{DBCB8C7F-F05C-4624-B5ED-20980A519F6C}">
      <dgm:prSet/>
      <dgm:spPr/>
      <dgm:t>
        <a:bodyPr/>
        <a:lstStyle/>
        <a:p>
          <a:endParaRPr lang="en-US">
            <a:latin typeface="Calibri" pitchFamily="34" charset="0"/>
            <a:cs typeface="Calibri" pitchFamily="34" charset="0"/>
          </a:endParaRPr>
        </a:p>
      </dgm:t>
    </dgm:pt>
    <dgm:pt modelId="{DD858301-775A-48CB-AC24-F0BC5BDCF50D}">
      <dgm:prSet phldrT="[Text]" custT="1"/>
      <dgm:spPr>
        <a:noFill/>
        <a:ln>
          <a:solidFill>
            <a:srgbClr val="C00000"/>
          </a:solidFill>
        </a:ln>
      </dgm:spPr>
      <dgm:t>
        <a:bodyPr/>
        <a:lstStyle/>
        <a:p>
          <a:r>
            <a:rPr lang="en-US" sz="3200" b="1" dirty="0">
              <a:solidFill>
                <a:schemeClr val="tx1"/>
              </a:solidFill>
              <a:latin typeface="Arial" panose="020B0604020202020204" pitchFamily="34" charset="0"/>
              <a:cs typeface="Arial" panose="020B0604020202020204" pitchFamily="34" charset="0"/>
            </a:rPr>
            <a:t>Station-ary?</a:t>
          </a:r>
        </a:p>
      </dgm:t>
      <dgm:extLst>
        <a:ext uri="{E40237B7-FDA0-4F09-8148-C483321AD2D9}">
          <dgm14:cNvPr xmlns:dgm14="http://schemas.microsoft.com/office/drawing/2010/diagram" id="0" name="" descr="Stationary?"/>
        </a:ext>
      </dgm:extLst>
    </dgm:pt>
    <dgm:pt modelId="{424F944A-6AD6-492D-8B54-F545F2644067}" type="parTrans" cxnId="{6392742C-19E4-43F4-87ED-D2C5606724C1}">
      <dgm:prSet/>
      <dgm:spPr/>
      <dgm:t>
        <a:bodyPr/>
        <a:lstStyle/>
        <a:p>
          <a:endParaRPr lang="en-US">
            <a:latin typeface="Calibri" pitchFamily="34" charset="0"/>
            <a:cs typeface="Calibri" pitchFamily="34" charset="0"/>
          </a:endParaRPr>
        </a:p>
      </dgm:t>
    </dgm:pt>
    <dgm:pt modelId="{CFC8C6D8-EBFE-4567-9983-1D4C47DDB7F3}" type="sibTrans" cxnId="{6392742C-19E4-43F4-87ED-D2C5606724C1}">
      <dgm:prSet/>
      <dgm:spPr/>
      <dgm:t>
        <a:bodyPr/>
        <a:lstStyle/>
        <a:p>
          <a:endParaRPr lang="en-US">
            <a:latin typeface="Calibri" pitchFamily="34" charset="0"/>
            <a:cs typeface="Calibri" pitchFamily="34" charset="0"/>
          </a:endParaRPr>
        </a:p>
      </dgm:t>
    </dgm:pt>
    <dgm:pt modelId="{6AE044F9-9B52-4032-A8AB-89A8160BF2F2}">
      <dgm:prSet phldrT="[Text]" custT="1"/>
      <dgm:spPr>
        <a:solidFill>
          <a:schemeClr val="bg1">
            <a:alpha val="89804"/>
          </a:schemeClr>
        </a:solidFill>
        <a:ln>
          <a:solidFill>
            <a:srgbClr val="C00000">
              <a:alpha val="90000"/>
            </a:srgbClr>
          </a:solidFill>
        </a:ln>
      </dgm:spPr>
      <dgm:t>
        <a:bodyPr/>
        <a:lstStyle/>
        <a:p>
          <a:r>
            <a:rPr lang="en-US" sz="2800" dirty="0">
              <a:latin typeface="Arial" panose="020B0604020202020204" pitchFamily="34" charset="0"/>
              <a:cs typeface="Arial" panose="020B0604020202020204" pitchFamily="34" charset="0"/>
            </a:rPr>
            <a:t>Short duration?</a:t>
          </a:r>
        </a:p>
      </dgm:t>
      <dgm:extLst>
        <a:ext uri="{E40237B7-FDA0-4F09-8148-C483321AD2D9}">
          <dgm14:cNvPr xmlns:dgm14="http://schemas.microsoft.com/office/drawing/2010/diagram" id="0" name="" descr="Short duration?&#10;Short-term?&#10;Intermediate-term?&#10;Long-term?&#10;"/>
        </a:ext>
      </dgm:extLst>
    </dgm:pt>
    <dgm:pt modelId="{0D1D7C94-53D5-418B-B068-13929A145C35}" type="parTrans" cxnId="{C7417842-2A2A-4772-87FC-98F74F280FB2}">
      <dgm:prSet/>
      <dgm:spPr/>
      <dgm:t>
        <a:bodyPr/>
        <a:lstStyle/>
        <a:p>
          <a:endParaRPr lang="en-US">
            <a:latin typeface="Calibri" pitchFamily="34" charset="0"/>
            <a:cs typeface="Calibri" pitchFamily="34" charset="0"/>
          </a:endParaRPr>
        </a:p>
      </dgm:t>
    </dgm:pt>
    <dgm:pt modelId="{A1DCE401-D4F2-425B-8242-91540110F865}" type="sibTrans" cxnId="{C7417842-2A2A-4772-87FC-98F74F280FB2}">
      <dgm:prSet/>
      <dgm:spPr/>
      <dgm:t>
        <a:bodyPr/>
        <a:lstStyle/>
        <a:p>
          <a:endParaRPr lang="en-US">
            <a:latin typeface="Calibri" pitchFamily="34" charset="0"/>
            <a:cs typeface="Calibri" pitchFamily="34" charset="0"/>
          </a:endParaRPr>
        </a:p>
      </dgm:t>
    </dgm:pt>
    <dgm:pt modelId="{1EABBBD9-F65F-4366-BD3C-CA7C5569C5BF}">
      <dgm:prSet phldrT="[Text]" custT="1"/>
      <dgm:spPr>
        <a:solidFill>
          <a:schemeClr val="bg1">
            <a:alpha val="89804"/>
          </a:schemeClr>
        </a:solidFill>
        <a:ln>
          <a:solidFill>
            <a:srgbClr val="C00000">
              <a:alpha val="90000"/>
            </a:srgbClr>
          </a:solidFill>
        </a:ln>
      </dgm:spPr>
      <dgm:t>
        <a:bodyPr/>
        <a:lstStyle/>
        <a:p>
          <a:r>
            <a:rPr lang="en-US" sz="2800" dirty="0">
              <a:latin typeface="Arial" panose="020B0604020202020204" pitchFamily="34" charset="0"/>
              <a:cs typeface="Arial" panose="020B0604020202020204" pitchFamily="34" charset="0"/>
            </a:rPr>
            <a:t>Intermediate-term?</a:t>
          </a:r>
        </a:p>
      </dgm:t>
    </dgm:pt>
    <dgm:pt modelId="{64F37D10-CDBE-4C9E-AB23-2795AF249F5D}" type="parTrans" cxnId="{E10208B6-B9A6-4BA7-8D60-6B4ED6B9B1AE}">
      <dgm:prSet/>
      <dgm:spPr/>
      <dgm:t>
        <a:bodyPr/>
        <a:lstStyle/>
        <a:p>
          <a:endParaRPr lang="en-US">
            <a:latin typeface="Calibri" pitchFamily="34" charset="0"/>
            <a:cs typeface="Calibri" pitchFamily="34" charset="0"/>
          </a:endParaRPr>
        </a:p>
      </dgm:t>
    </dgm:pt>
    <dgm:pt modelId="{0F094B3B-857B-4C44-A90E-E47D485AF3D2}" type="sibTrans" cxnId="{E10208B6-B9A6-4BA7-8D60-6B4ED6B9B1AE}">
      <dgm:prSet/>
      <dgm:spPr/>
      <dgm:t>
        <a:bodyPr/>
        <a:lstStyle/>
        <a:p>
          <a:endParaRPr lang="en-US">
            <a:latin typeface="Calibri" pitchFamily="34" charset="0"/>
            <a:cs typeface="Calibri" pitchFamily="34" charset="0"/>
          </a:endParaRPr>
        </a:p>
      </dgm:t>
    </dgm:pt>
    <dgm:pt modelId="{1C0A0B74-2679-48FC-9CCA-CA67BEB6C8A7}">
      <dgm:prSet phldrT="[Text]" custT="1"/>
      <dgm:spPr>
        <a:solidFill>
          <a:schemeClr val="bg1">
            <a:alpha val="89804"/>
          </a:schemeClr>
        </a:solidFill>
        <a:ln>
          <a:solidFill>
            <a:srgbClr val="C00000">
              <a:alpha val="90000"/>
            </a:srgbClr>
          </a:solidFill>
        </a:ln>
      </dgm:spPr>
      <dgm:t>
        <a:bodyPr/>
        <a:lstStyle/>
        <a:p>
          <a:r>
            <a:rPr lang="en-US" sz="2800" dirty="0">
              <a:latin typeface="Arial" panose="020B0604020202020204" pitchFamily="34" charset="0"/>
              <a:cs typeface="Arial" panose="020B0604020202020204" pitchFamily="34" charset="0"/>
            </a:rPr>
            <a:t>Long-term?</a:t>
          </a:r>
        </a:p>
      </dgm:t>
    </dgm:pt>
    <dgm:pt modelId="{44719109-B228-4D5A-BF63-E68A55B4110C}" type="parTrans" cxnId="{A18AAB5A-04CF-46CE-A204-2C7AB0BD1BDF}">
      <dgm:prSet/>
      <dgm:spPr/>
      <dgm:t>
        <a:bodyPr/>
        <a:lstStyle/>
        <a:p>
          <a:endParaRPr lang="en-US">
            <a:latin typeface="Calibri" pitchFamily="34" charset="0"/>
            <a:cs typeface="Calibri" pitchFamily="34" charset="0"/>
          </a:endParaRPr>
        </a:p>
      </dgm:t>
    </dgm:pt>
    <dgm:pt modelId="{7EC8A9D0-2D03-49AD-A317-0541D151CA97}" type="sibTrans" cxnId="{A18AAB5A-04CF-46CE-A204-2C7AB0BD1BDF}">
      <dgm:prSet/>
      <dgm:spPr/>
      <dgm:t>
        <a:bodyPr/>
        <a:lstStyle/>
        <a:p>
          <a:endParaRPr lang="en-US">
            <a:latin typeface="Calibri" pitchFamily="34" charset="0"/>
            <a:cs typeface="Calibri" pitchFamily="34" charset="0"/>
          </a:endParaRPr>
        </a:p>
      </dgm:t>
    </dgm:pt>
    <dgm:pt modelId="{463DF380-C497-4B95-AE7F-D3C4E3F5AF4B}">
      <dgm:prSet phldrT="[Text]" custT="1"/>
      <dgm:spPr>
        <a:solidFill>
          <a:schemeClr val="bg1">
            <a:alpha val="89804"/>
          </a:schemeClr>
        </a:solidFill>
        <a:ln>
          <a:solidFill>
            <a:srgbClr val="C00000">
              <a:alpha val="90000"/>
            </a:srgbClr>
          </a:solidFill>
        </a:ln>
      </dgm:spPr>
      <dgm:t>
        <a:bodyPr/>
        <a:lstStyle/>
        <a:p>
          <a:r>
            <a:rPr lang="en-US" sz="2800" dirty="0">
              <a:latin typeface="Arial" panose="020B0604020202020204" pitchFamily="34" charset="0"/>
              <a:cs typeface="Arial" panose="020B0604020202020204" pitchFamily="34" charset="0"/>
            </a:rPr>
            <a:t>Short-term?</a:t>
          </a:r>
        </a:p>
      </dgm:t>
    </dgm:pt>
    <dgm:pt modelId="{4A11B31F-5AD0-45BC-9821-35CCA9ED251D}" type="parTrans" cxnId="{94DE5AD0-B7AC-4000-984C-561E4330B017}">
      <dgm:prSet/>
      <dgm:spPr/>
      <dgm:t>
        <a:bodyPr/>
        <a:lstStyle/>
        <a:p>
          <a:endParaRPr lang="en-US">
            <a:latin typeface="Calibri" pitchFamily="34" charset="0"/>
            <a:cs typeface="Calibri" pitchFamily="34" charset="0"/>
          </a:endParaRPr>
        </a:p>
      </dgm:t>
    </dgm:pt>
    <dgm:pt modelId="{0911C248-5714-4A83-877E-2E5E1EA786D9}" type="sibTrans" cxnId="{94DE5AD0-B7AC-4000-984C-561E4330B017}">
      <dgm:prSet/>
      <dgm:spPr/>
      <dgm:t>
        <a:bodyPr/>
        <a:lstStyle/>
        <a:p>
          <a:endParaRPr lang="en-US">
            <a:latin typeface="Calibri" pitchFamily="34" charset="0"/>
            <a:cs typeface="Calibri" pitchFamily="34" charset="0"/>
          </a:endParaRPr>
        </a:p>
      </dgm:t>
    </dgm:pt>
    <dgm:pt modelId="{6B39A995-BAA2-4620-8848-119F5D2683D4}" type="pres">
      <dgm:prSet presAssocID="{C4ECA7C4-B7F3-4C64-8DF3-EB10865EE8BE}" presName="Name0" presStyleCnt="0">
        <dgm:presLayoutVars>
          <dgm:dir/>
          <dgm:animLvl val="lvl"/>
          <dgm:resizeHandles/>
        </dgm:presLayoutVars>
      </dgm:prSet>
      <dgm:spPr/>
    </dgm:pt>
    <dgm:pt modelId="{EBD00D07-CB3E-4547-9107-0D1A2A16D4FB}" type="pres">
      <dgm:prSet presAssocID="{693435C3-6F9C-4013-BFF2-90ECE5B665E4}" presName="linNode" presStyleCnt="0"/>
      <dgm:spPr/>
    </dgm:pt>
    <dgm:pt modelId="{20BCE6C2-AB31-492D-A0FE-A884821A1ADA}" type="pres">
      <dgm:prSet presAssocID="{693435C3-6F9C-4013-BFF2-90ECE5B665E4}" presName="parentShp" presStyleLbl="node1" presStyleIdx="0" presStyleCnt="2">
        <dgm:presLayoutVars>
          <dgm:bulletEnabled val="1"/>
        </dgm:presLayoutVars>
      </dgm:prSet>
      <dgm:spPr/>
    </dgm:pt>
    <dgm:pt modelId="{077109BC-6210-420E-BFEE-190A5D9A12E1}" type="pres">
      <dgm:prSet presAssocID="{693435C3-6F9C-4013-BFF2-90ECE5B665E4}" presName="childShp" presStyleLbl="bgAccFollowNode1" presStyleIdx="0" presStyleCnt="2" custScaleX="87500">
        <dgm:presLayoutVars>
          <dgm:bulletEnabled val="1"/>
        </dgm:presLayoutVars>
      </dgm:prSet>
      <dgm:spPr/>
    </dgm:pt>
    <dgm:pt modelId="{6A45DAD4-EBBD-43ED-A368-47DF898B209C}" type="pres">
      <dgm:prSet presAssocID="{EE2E331B-64F4-4540-B8CF-C862E4382AA2}" presName="spacing" presStyleCnt="0"/>
      <dgm:spPr/>
    </dgm:pt>
    <dgm:pt modelId="{9F683626-C01E-42A6-A0C5-4E40B7D38BF4}" type="pres">
      <dgm:prSet presAssocID="{DD858301-775A-48CB-AC24-F0BC5BDCF50D}" presName="linNode" presStyleCnt="0"/>
      <dgm:spPr/>
    </dgm:pt>
    <dgm:pt modelId="{875BE389-EF51-4A57-A19E-C71BC1703D66}" type="pres">
      <dgm:prSet presAssocID="{DD858301-775A-48CB-AC24-F0BC5BDCF50D}" presName="parentShp" presStyleLbl="node1" presStyleIdx="1" presStyleCnt="2">
        <dgm:presLayoutVars>
          <dgm:bulletEnabled val="1"/>
        </dgm:presLayoutVars>
      </dgm:prSet>
      <dgm:spPr/>
    </dgm:pt>
    <dgm:pt modelId="{72088855-CFBC-4C3C-B709-B0CC6EF3A4DA}" type="pres">
      <dgm:prSet presAssocID="{DD858301-775A-48CB-AC24-F0BC5BDCF50D}" presName="childShp" presStyleLbl="bgAccFollowNode1" presStyleIdx="1" presStyleCnt="2" custScaleX="141767" custScaleY="146759">
        <dgm:presLayoutVars>
          <dgm:bulletEnabled val="1"/>
        </dgm:presLayoutVars>
      </dgm:prSet>
      <dgm:spPr/>
    </dgm:pt>
  </dgm:ptLst>
  <dgm:cxnLst>
    <dgm:cxn modelId="{D2EBBB02-F3F4-4DB6-961C-6CC4AC940924}" type="presOf" srcId="{1C0A0B74-2679-48FC-9CCA-CA67BEB6C8A7}" destId="{72088855-CFBC-4C3C-B709-B0CC6EF3A4DA}" srcOrd="0" destOrd="3" presId="urn:microsoft.com/office/officeart/2005/8/layout/vList6"/>
    <dgm:cxn modelId="{E72D9323-16B0-418E-8291-938563F14D5B}" type="presOf" srcId="{6AE044F9-9B52-4032-A8AB-89A8160BF2F2}" destId="{72088855-CFBC-4C3C-B709-B0CC6EF3A4DA}" srcOrd="0" destOrd="0" presId="urn:microsoft.com/office/officeart/2005/8/layout/vList6"/>
    <dgm:cxn modelId="{6392742C-19E4-43F4-87ED-D2C5606724C1}" srcId="{C4ECA7C4-B7F3-4C64-8DF3-EB10865EE8BE}" destId="{DD858301-775A-48CB-AC24-F0BC5BDCF50D}" srcOrd="1" destOrd="0" parTransId="{424F944A-6AD6-492D-8B54-F545F2644067}" sibTransId="{CFC8C6D8-EBFE-4567-9983-1D4C47DDB7F3}"/>
    <dgm:cxn modelId="{C7417842-2A2A-4772-87FC-98F74F280FB2}" srcId="{DD858301-775A-48CB-AC24-F0BC5BDCF50D}" destId="{6AE044F9-9B52-4032-A8AB-89A8160BF2F2}" srcOrd="0" destOrd="0" parTransId="{0D1D7C94-53D5-418B-B068-13929A145C35}" sibTransId="{A1DCE401-D4F2-425B-8242-91540110F865}"/>
    <dgm:cxn modelId="{A18AAB5A-04CF-46CE-A204-2C7AB0BD1BDF}" srcId="{DD858301-775A-48CB-AC24-F0BC5BDCF50D}" destId="{1C0A0B74-2679-48FC-9CCA-CA67BEB6C8A7}" srcOrd="3" destOrd="0" parTransId="{44719109-B228-4D5A-BF63-E68A55B4110C}" sibTransId="{7EC8A9D0-2D03-49AD-A317-0541D151CA97}"/>
    <dgm:cxn modelId="{DBCB8C7F-F05C-4624-B5ED-20980A519F6C}" srcId="{693435C3-6F9C-4013-BFF2-90ECE5B665E4}" destId="{1C231626-4F06-4B50-BA20-A086DD0449FB}" srcOrd="0" destOrd="0" parTransId="{7C0E8C30-A4CF-4C65-8A9B-702C60AA2669}" sibTransId="{773F6058-F517-4756-ADE3-B900D6F8F896}"/>
    <dgm:cxn modelId="{6DB21689-7172-490A-B1B8-2A3D28165A6F}" type="presOf" srcId="{DD858301-775A-48CB-AC24-F0BC5BDCF50D}" destId="{875BE389-EF51-4A57-A19E-C71BC1703D66}" srcOrd="0" destOrd="0" presId="urn:microsoft.com/office/officeart/2005/8/layout/vList6"/>
    <dgm:cxn modelId="{60A4378E-D6AB-4F76-8605-B045FF2660F1}" type="presOf" srcId="{1C231626-4F06-4B50-BA20-A086DD0449FB}" destId="{077109BC-6210-420E-BFEE-190A5D9A12E1}" srcOrd="0" destOrd="0" presId="urn:microsoft.com/office/officeart/2005/8/layout/vList6"/>
    <dgm:cxn modelId="{84DDCBAA-0EF1-4905-ABC0-7079E8AC3401}" srcId="{C4ECA7C4-B7F3-4C64-8DF3-EB10865EE8BE}" destId="{693435C3-6F9C-4013-BFF2-90ECE5B665E4}" srcOrd="0" destOrd="0" parTransId="{B26E497F-F1A4-477A-B1DF-2991F3F07223}" sibTransId="{EE2E331B-64F4-4540-B8CF-C862E4382AA2}"/>
    <dgm:cxn modelId="{E10208B6-B9A6-4BA7-8D60-6B4ED6B9B1AE}" srcId="{DD858301-775A-48CB-AC24-F0BC5BDCF50D}" destId="{1EABBBD9-F65F-4366-BD3C-CA7C5569C5BF}" srcOrd="2" destOrd="0" parTransId="{64F37D10-CDBE-4C9E-AB23-2795AF249F5D}" sibTransId="{0F094B3B-857B-4C44-A90E-E47D485AF3D2}"/>
    <dgm:cxn modelId="{D5D820BB-CDEA-4541-AD95-86ACBE185CB3}" type="presOf" srcId="{C4ECA7C4-B7F3-4C64-8DF3-EB10865EE8BE}" destId="{6B39A995-BAA2-4620-8848-119F5D2683D4}" srcOrd="0" destOrd="0" presId="urn:microsoft.com/office/officeart/2005/8/layout/vList6"/>
    <dgm:cxn modelId="{718552C7-4A27-4DFF-AA3D-C98D3EB32A4A}" type="presOf" srcId="{463DF380-C497-4B95-AE7F-D3C4E3F5AF4B}" destId="{72088855-CFBC-4C3C-B709-B0CC6EF3A4DA}" srcOrd="0" destOrd="1" presId="urn:microsoft.com/office/officeart/2005/8/layout/vList6"/>
    <dgm:cxn modelId="{94DE5AD0-B7AC-4000-984C-561E4330B017}" srcId="{DD858301-775A-48CB-AC24-F0BC5BDCF50D}" destId="{463DF380-C497-4B95-AE7F-D3C4E3F5AF4B}" srcOrd="1" destOrd="0" parTransId="{4A11B31F-5AD0-45BC-9821-35CCA9ED251D}" sibTransId="{0911C248-5714-4A83-877E-2E5E1EA786D9}"/>
    <dgm:cxn modelId="{B2D36DDB-5B58-4935-A227-A0D70F502F08}" type="presOf" srcId="{1EABBBD9-F65F-4366-BD3C-CA7C5569C5BF}" destId="{72088855-CFBC-4C3C-B709-B0CC6EF3A4DA}" srcOrd="0" destOrd="2" presId="urn:microsoft.com/office/officeart/2005/8/layout/vList6"/>
    <dgm:cxn modelId="{0DAA6EF6-AEFD-4F81-B362-E23A8B6777E6}" type="presOf" srcId="{693435C3-6F9C-4013-BFF2-90ECE5B665E4}" destId="{20BCE6C2-AB31-492D-A0FE-A884821A1ADA}" srcOrd="0" destOrd="0" presId="urn:microsoft.com/office/officeart/2005/8/layout/vList6"/>
    <dgm:cxn modelId="{2F1346B4-7B84-4BFB-9228-335C265D85E4}" type="presParOf" srcId="{6B39A995-BAA2-4620-8848-119F5D2683D4}" destId="{EBD00D07-CB3E-4547-9107-0D1A2A16D4FB}" srcOrd="0" destOrd="0" presId="urn:microsoft.com/office/officeart/2005/8/layout/vList6"/>
    <dgm:cxn modelId="{61ABA470-8CF1-4956-94E1-8C07CF266651}" type="presParOf" srcId="{EBD00D07-CB3E-4547-9107-0D1A2A16D4FB}" destId="{20BCE6C2-AB31-492D-A0FE-A884821A1ADA}" srcOrd="0" destOrd="0" presId="urn:microsoft.com/office/officeart/2005/8/layout/vList6"/>
    <dgm:cxn modelId="{B4734C77-CD7B-409B-B4C9-2C8AB03C657B}" type="presParOf" srcId="{EBD00D07-CB3E-4547-9107-0D1A2A16D4FB}" destId="{077109BC-6210-420E-BFEE-190A5D9A12E1}" srcOrd="1" destOrd="0" presId="urn:microsoft.com/office/officeart/2005/8/layout/vList6"/>
    <dgm:cxn modelId="{B1776008-C6D4-416B-A3A2-AE6B071BD4E2}" type="presParOf" srcId="{6B39A995-BAA2-4620-8848-119F5D2683D4}" destId="{6A45DAD4-EBBD-43ED-A368-47DF898B209C}" srcOrd="1" destOrd="0" presId="urn:microsoft.com/office/officeart/2005/8/layout/vList6"/>
    <dgm:cxn modelId="{7549D436-349B-4138-93F1-859A8E74CFD3}" type="presParOf" srcId="{6B39A995-BAA2-4620-8848-119F5D2683D4}" destId="{9F683626-C01E-42A6-A0C5-4E40B7D38BF4}" srcOrd="2" destOrd="0" presId="urn:microsoft.com/office/officeart/2005/8/layout/vList6"/>
    <dgm:cxn modelId="{D725EA15-908D-42CA-AD38-1B04179F6CC8}" type="presParOf" srcId="{9F683626-C01E-42A6-A0C5-4E40B7D38BF4}" destId="{875BE389-EF51-4A57-A19E-C71BC1703D66}" srcOrd="0" destOrd="0" presId="urn:microsoft.com/office/officeart/2005/8/layout/vList6"/>
    <dgm:cxn modelId="{8EE35202-D4EF-471E-B250-3E4B09AD66DE}" type="presParOf" srcId="{9F683626-C01E-42A6-A0C5-4E40B7D38BF4}" destId="{72088855-CFBC-4C3C-B709-B0CC6EF3A4DA}"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A5342A4-AF7E-490D-98C3-269BC522C793}" type="doc">
      <dgm:prSet loTypeId="urn:microsoft.com/office/officeart/2005/8/layout/hProcess9" loCatId="process" qsTypeId="urn:microsoft.com/office/officeart/2005/8/quickstyle/simple1" qsCatId="simple" csTypeId="urn:microsoft.com/office/officeart/2005/8/colors/accent1_2" csCatId="accent1" phldr="1"/>
      <dgm:spPr/>
    </dgm:pt>
    <dgm:pt modelId="{A0A320E6-6CB9-4AE6-A3EA-7D13B586FF74}">
      <dgm:prSet phldrT="[Text]" custT="1"/>
      <dgm:spPr>
        <a:noFill/>
        <a:ln>
          <a:noFill/>
        </a:ln>
      </dgm:spPr>
      <dgm:t>
        <a:bodyPr/>
        <a:lstStyle/>
        <a:p>
          <a:r>
            <a:rPr lang="en-US" sz="4800" b="1" dirty="0">
              <a:solidFill>
                <a:schemeClr val="tx1"/>
              </a:solidFill>
              <a:latin typeface="Arial" panose="020B0604020202020204" pitchFamily="34" charset="0"/>
              <a:cs typeface="Arial" panose="020B0604020202020204" pitchFamily="34" charset="0"/>
            </a:rPr>
            <a:t>YES</a:t>
          </a:r>
        </a:p>
      </dgm:t>
      <dgm:extLst>
        <a:ext uri="{E40237B7-FDA0-4F09-8148-C483321AD2D9}">
          <dgm14:cNvPr xmlns:dgm14="http://schemas.microsoft.com/office/drawing/2010/diagram" id="0" name="" descr="YES&#10;"/>
        </a:ext>
      </dgm:extLst>
    </dgm:pt>
    <dgm:pt modelId="{EE223ACF-AE44-4AF1-AE61-ABC3C3E97D5C}" type="parTrans" cxnId="{3C8C7586-0A55-40BC-BEB3-056B6529BF3D}">
      <dgm:prSet/>
      <dgm:spPr/>
      <dgm:t>
        <a:bodyPr/>
        <a:lstStyle/>
        <a:p>
          <a:endParaRPr lang="en-US"/>
        </a:p>
      </dgm:t>
    </dgm:pt>
    <dgm:pt modelId="{288089D9-F8C6-4E28-93B4-A0D4925A312D}" type="sibTrans" cxnId="{3C8C7586-0A55-40BC-BEB3-056B6529BF3D}">
      <dgm:prSet/>
      <dgm:spPr/>
      <dgm:t>
        <a:bodyPr/>
        <a:lstStyle/>
        <a:p>
          <a:endParaRPr lang="en-US"/>
        </a:p>
      </dgm:t>
    </dgm:pt>
    <dgm:pt modelId="{C024001C-9693-4497-856A-8F564CE4E7FD}" type="pres">
      <dgm:prSet presAssocID="{2A5342A4-AF7E-490D-98C3-269BC522C793}" presName="CompostProcess" presStyleCnt="0">
        <dgm:presLayoutVars>
          <dgm:dir/>
          <dgm:resizeHandles val="exact"/>
        </dgm:presLayoutVars>
      </dgm:prSet>
      <dgm:spPr/>
    </dgm:pt>
    <dgm:pt modelId="{1EAC4EC4-B2D9-4224-81C5-12CAB3378212}" type="pres">
      <dgm:prSet presAssocID="{2A5342A4-AF7E-490D-98C3-269BC522C793}" presName="arrow" presStyleLbl="bgShp" presStyleIdx="0" presStyleCnt="1" custScaleX="67731" custLinFactNeighborX="31930"/>
      <dgm:spPr>
        <a:solidFill>
          <a:schemeClr val="bg1">
            <a:lumMod val="95000"/>
          </a:schemeClr>
        </a:solidFill>
        <a:ln w="57150">
          <a:solidFill>
            <a:srgbClr val="C00000"/>
          </a:solidFill>
        </a:ln>
      </dgm:spPr>
    </dgm:pt>
    <dgm:pt modelId="{0B603B4C-312E-4EC7-972F-9FE1C18F38B5}" type="pres">
      <dgm:prSet presAssocID="{2A5342A4-AF7E-490D-98C3-269BC522C793}" presName="linearProcess" presStyleCnt="0"/>
      <dgm:spPr/>
    </dgm:pt>
    <dgm:pt modelId="{50EABE07-8EC4-4AB2-B6E1-7759C9A572AA}" type="pres">
      <dgm:prSet presAssocID="{A0A320E6-6CB9-4AE6-A3EA-7D13B586FF74}" presName="textNode" presStyleLbl="node1" presStyleIdx="0" presStyleCnt="1" custScaleX="168048" custLinFactNeighborX="8970" custLinFactNeighborY="1389">
        <dgm:presLayoutVars>
          <dgm:bulletEnabled val="1"/>
        </dgm:presLayoutVars>
      </dgm:prSet>
      <dgm:spPr/>
    </dgm:pt>
  </dgm:ptLst>
  <dgm:cxnLst>
    <dgm:cxn modelId="{FCAB1F36-E58B-4241-ACE6-323B93669071}" type="presOf" srcId="{2A5342A4-AF7E-490D-98C3-269BC522C793}" destId="{C024001C-9693-4497-856A-8F564CE4E7FD}" srcOrd="0" destOrd="0" presId="urn:microsoft.com/office/officeart/2005/8/layout/hProcess9"/>
    <dgm:cxn modelId="{3C8C7586-0A55-40BC-BEB3-056B6529BF3D}" srcId="{2A5342A4-AF7E-490D-98C3-269BC522C793}" destId="{A0A320E6-6CB9-4AE6-A3EA-7D13B586FF74}" srcOrd="0" destOrd="0" parTransId="{EE223ACF-AE44-4AF1-AE61-ABC3C3E97D5C}" sibTransId="{288089D9-F8C6-4E28-93B4-A0D4925A312D}"/>
    <dgm:cxn modelId="{03739C95-0DDA-4BF0-922A-537E93085568}" type="presOf" srcId="{A0A320E6-6CB9-4AE6-A3EA-7D13B586FF74}" destId="{50EABE07-8EC4-4AB2-B6E1-7759C9A572AA}" srcOrd="0" destOrd="0" presId="urn:microsoft.com/office/officeart/2005/8/layout/hProcess9"/>
    <dgm:cxn modelId="{45246A88-102E-4BA0-9E15-8B5E28034684}" type="presParOf" srcId="{C024001C-9693-4497-856A-8F564CE4E7FD}" destId="{1EAC4EC4-B2D9-4224-81C5-12CAB3378212}" srcOrd="0" destOrd="0" presId="urn:microsoft.com/office/officeart/2005/8/layout/hProcess9"/>
    <dgm:cxn modelId="{65960465-1E65-4E18-9579-32E0BBFC1D76}" type="presParOf" srcId="{C024001C-9693-4497-856A-8F564CE4E7FD}" destId="{0B603B4C-312E-4EC7-972F-9FE1C18F38B5}" srcOrd="1" destOrd="0" presId="urn:microsoft.com/office/officeart/2005/8/layout/hProcess9"/>
    <dgm:cxn modelId="{981CF613-5BC3-4BA6-B2D4-E8532B3E5543}" type="presParOf" srcId="{0B603B4C-312E-4EC7-972F-9FE1C18F38B5}" destId="{50EABE07-8EC4-4AB2-B6E1-7759C9A572AA}" srcOrd="0"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A5342A4-AF7E-490D-98C3-269BC522C793}" type="doc">
      <dgm:prSet loTypeId="urn:microsoft.com/office/officeart/2005/8/layout/hProcess9" loCatId="process" qsTypeId="urn:microsoft.com/office/officeart/2005/8/quickstyle/simple1" qsCatId="simple" csTypeId="urn:microsoft.com/office/officeart/2005/8/colors/accent1_2" csCatId="accent1" phldr="1"/>
      <dgm:spPr/>
    </dgm:pt>
    <dgm:pt modelId="{A0A320E6-6CB9-4AE6-A3EA-7D13B586FF74}">
      <dgm:prSet phldrT="[Text]" custT="1"/>
      <dgm:spPr>
        <a:solidFill>
          <a:schemeClr val="bg1">
            <a:lumMod val="95000"/>
          </a:schemeClr>
        </a:solidFill>
        <a:ln>
          <a:noFill/>
        </a:ln>
      </dgm:spPr>
      <dgm:t>
        <a:bodyPr/>
        <a:lstStyle/>
        <a:p>
          <a:r>
            <a:rPr lang="en-US" sz="4800" b="1" dirty="0">
              <a:solidFill>
                <a:schemeClr val="tx1"/>
              </a:solidFill>
              <a:latin typeface="Arial" panose="020B0604020202020204" pitchFamily="34" charset="0"/>
              <a:cs typeface="Arial" panose="020B0604020202020204" pitchFamily="34" charset="0"/>
            </a:rPr>
            <a:t>NO</a:t>
          </a:r>
        </a:p>
      </dgm:t>
      <dgm:extLst>
        <a:ext uri="{E40237B7-FDA0-4F09-8148-C483321AD2D9}">
          <dgm14:cNvPr xmlns:dgm14="http://schemas.microsoft.com/office/drawing/2010/diagram" id="0" name="" descr="NO&#10;"/>
        </a:ext>
      </dgm:extLst>
    </dgm:pt>
    <dgm:pt modelId="{EE223ACF-AE44-4AF1-AE61-ABC3C3E97D5C}" type="parTrans" cxnId="{3C8C7586-0A55-40BC-BEB3-056B6529BF3D}">
      <dgm:prSet/>
      <dgm:spPr/>
      <dgm:t>
        <a:bodyPr/>
        <a:lstStyle/>
        <a:p>
          <a:endParaRPr lang="en-US"/>
        </a:p>
      </dgm:t>
    </dgm:pt>
    <dgm:pt modelId="{288089D9-F8C6-4E28-93B4-A0D4925A312D}" type="sibTrans" cxnId="{3C8C7586-0A55-40BC-BEB3-056B6529BF3D}">
      <dgm:prSet/>
      <dgm:spPr/>
      <dgm:t>
        <a:bodyPr/>
        <a:lstStyle/>
        <a:p>
          <a:endParaRPr lang="en-US"/>
        </a:p>
      </dgm:t>
    </dgm:pt>
    <dgm:pt modelId="{C024001C-9693-4497-856A-8F564CE4E7FD}" type="pres">
      <dgm:prSet presAssocID="{2A5342A4-AF7E-490D-98C3-269BC522C793}" presName="CompostProcess" presStyleCnt="0">
        <dgm:presLayoutVars>
          <dgm:dir/>
          <dgm:resizeHandles val="exact"/>
        </dgm:presLayoutVars>
      </dgm:prSet>
      <dgm:spPr/>
    </dgm:pt>
    <dgm:pt modelId="{1EAC4EC4-B2D9-4224-81C5-12CAB3378212}" type="pres">
      <dgm:prSet presAssocID="{2A5342A4-AF7E-490D-98C3-269BC522C793}" presName="arrow" presStyleLbl="bgShp" presStyleIdx="0" presStyleCnt="1" custScaleX="70588" custLinFactNeighborX="-2941"/>
      <dgm:spPr>
        <a:solidFill>
          <a:schemeClr val="bg1">
            <a:lumMod val="95000"/>
          </a:schemeClr>
        </a:solidFill>
        <a:ln w="57150">
          <a:solidFill>
            <a:srgbClr val="C00000"/>
          </a:solidFill>
        </a:ln>
      </dgm:spPr>
    </dgm:pt>
    <dgm:pt modelId="{0B603B4C-312E-4EC7-972F-9FE1C18F38B5}" type="pres">
      <dgm:prSet presAssocID="{2A5342A4-AF7E-490D-98C3-269BC522C793}" presName="linearProcess" presStyleCnt="0"/>
      <dgm:spPr/>
    </dgm:pt>
    <dgm:pt modelId="{50EABE07-8EC4-4AB2-B6E1-7759C9A572AA}" type="pres">
      <dgm:prSet presAssocID="{A0A320E6-6CB9-4AE6-A3EA-7D13B586FF74}" presName="textNode" presStyleLbl="node1" presStyleIdx="0" presStyleCnt="1" custLinFactNeighborX="-60294" custLinFactNeighborY="1389">
        <dgm:presLayoutVars>
          <dgm:bulletEnabled val="1"/>
        </dgm:presLayoutVars>
      </dgm:prSet>
      <dgm:spPr/>
    </dgm:pt>
  </dgm:ptLst>
  <dgm:cxnLst>
    <dgm:cxn modelId="{3C8C7586-0A55-40BC-BEB3-056B6529BF3D}" srcId="{2A5342A4-AF7E-490D-98C3-269BC522C793}" destId="{A0A320E6-6CB9-4AE6-A3EA-7D13B586FF74}" srcOrd="0" destOrd="0" parTransId="{EE223ACF-AE44-4AF1-AE61-ABC3C3E97D5C}" sibTransId="{288089D9-F8C6-4E28-93B4-A0D4925A312D}"/>
    <dgm:cxn modelId="{FEAA47DE-7E95-45EB-BB02-E4C55C49B318}" type="presOf" srcId="{A0A320E6-6CB9-4AE6-A3EA-7D13B586FF74}" destId="{50EABE07-8EC4-4AB2-B6E1-7759C9A572AA}" srcOrd="0" destOrd="0" presId="urn:microsoft.com/office/officeart/2005/8/layout/hProcess9"/>
    <dgm:cxn modelId="{C97F6FE0-6E2D-424D-8D7F-D23DF2760B65}" type="presOf" srcId="{2A5342A4-AF7E-490D-98C3-269BC522C793}" destId="{C024001C-9693-4497-856A-8F564CE4E7FD}" srcOrd="0" destOrd="0" presId="urn:microsoft.com/office/officeart/2005/8/layout/hProcess9"/>
    <dgm:cxn modelId="{5B562E87-7BDE-4816-B43A-79D02C6C5A99}" type="presParOf" srcId="{C024001C-9693-4497-856A-8F564CE4E7FD}" destId="{1EAC4EC4-B2D9-4224-81C5-12CAB3378212}" srcOrd="0" destOrd="0" presId="urn:microsoft.com/office/officeart/2005/8/layout/hProcess9"/>
    <dgm:cxn modelId="{E2B40663-3D2D-4F59-96CF-2BBB9ED8F0DE}" type="presParOf" srcId="{C024001C-9693-4497-856A-8F564CE4E7FD}" destId="{0B603B4C-312E-4EC7-972F-9FE1C18F38B5}" srcOrd="1" destOrd="0" presId="urn:microsoft.com/office/officeart/2005/8/layout/hProcess9"/>
    <dgm:cxn modelId="{425324C5-B5B3-4C9B-A10B-02B1CF2A326A}" type="presParOf" srcId="{0B603B4C-312E-4EC7-972F-9FE1C18F38B5}" destId="{50EABE07-8EC4-4AB2-B6E1-7759C9A572AA}" srcOrd="0" destOrd="0" presId="urn:microsoft.com/office/officeart/2005/8/layout/hProcess9"/>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A5342A4-AF7E-490D-98C3-269BC522C793}" type="doc">
      <dgm:prSet loTypeId="urn:microsoft.com/office/officeart/2005/8/layout/hProcess9" loCatId="process" qsTypeId="urn:microsoft.com/office/officeart/2005/8/quickstyle/simple1" qsCatId="simple" csTypeId="urn:microsoft.com/office/officeart/2005/8/colors/accent1_2" csCatId="accent1" phldr="1"/>
      <dgm:spPr/>
    </dgm:pt>
    <dgm:pt modelId="{A0A320E6-6CB9-4AE6-A3EA-7D13B586FF74}">
      <dgm:prSet phldrT="[Text]" custT="1"/>
      <dgm:spPr>
        <a:noFill/>
        <a:ln>
          <a:noFill/>
        </a:ln>
      </dgm:spPr>
      <dgm:t>
        <a:bodyPr/>
        <a:lstStyle/>
        <a:p>
          <a:r>
            <a:rPr lang="en-US" sz="4000" b="1" dirty="0">
              <a:solidFill>
                <a:schemeClr val="tx1"/>
              </a:solidFill>
              <a:latin typeface="Arial" panose="020B0604020202020204" pitchFamily="34" charset="0"/>
              <a:cs typeface="Arial" panose="020B0604020202020204" pitchFamily="34" charset="0"/>
            </a:rPr>
            <a:t>Long</a:t>
          </a:r>
        </a:p>
        <a:p>
          <a:r>
            <a:rPr lang="en-US" sz="4000" b="1" dirty="0">
              <a:solidFill>
                <a:schemeClr val="tx1"/>
              </a:solidFill>
              <a:latin typeface="Arial" panose="020B0604020202020204" pitchFamily="34" charset="0"/>
              <a:cs typeface="Arial" panose="020B0604020202020204" pitchFamily="34" charset="0"/>
            </a:rPr>
            <a:t>term</a:t>
          </a:r>
        </a:p>
      </dgm:t>
      <dgm:extLst>
        <a:ext uri="{E40237B7-FDA0-4F09-8148-C483321AD2D9}">
          <dgm14:cNvPr xmlns:dgm14="http://schemas.microsoft.com/office/drawing/2010/diagram" id="0" name="" descr="Long term&#10;"/>
        </a:ext>
      </dgm:extLst>
    </dgm:pt>
    <dgm:pt modelId="{EE223ACF-AE44-4AF1-AE61-ABC3C3E97D5C}" type="parTrans" cxnId="{3C8C7586-0A55-40BC-BEB3-056B6529BF3D}">
      <dgm:prSet/>
      <dgm:spPr/>
      <dgm:t>
        <a:bodyPr/>
        <a:lstStyle/>
        <a:p>
          <a:endParaRPr lang="en-US"/>
        </a:p>
      </dgm:t>
    </dgm:pt>
    <dgm:pt modelId="{288089D9-F8C6-4E28-93B4-A0D4925A312D}" type="sibTrans" cxnId="{3C8C7586-0A55-40BC-BEB3-056B6529BF3D}">
      <dgm:prSet/>
      <dgm:spPr/>
      <dgm:t>
        <a:bodyPr/>
        <a:lstStyle/>
        <a:p>
          <a:endParaRPr lang="en-US"/>
        </a:p>
      </dgm:t>
    </dgm:pt>
    <dgm:pt modelId="{C024001C-9693-4497-856A-8F564CE4E7FD}" type="pres">
      <dgm:prSet presAssocID="{2A5342A4-AF7E-490D-98C3-269BC522C793}" presName="CompostProcess" presStyleCnt="0">
        <dgm:presLayoutVars>
          <dgm:dir/>
          <dgm:resizeHandles val="exact"/>
        </dgm:presLayoutVars>
      </dgm:prSet>
      <dgm:spPr/>
    </dgm:pt>
    <dgm:pt modelId="{1EAC4EC4-B2D9-4224-81C5-12CAB3378212}" type="pres">
      <dgm:prSet presAssocID="{2A5342A4-AF7E-490D-98C3-269BC522C793}" presName="arrow" presStyleLbl="bgShp" presStyleIdx="0" presStyleCnt="1" custScaleX="117647" custLinFactNeighborY="-2778"/>
      <dgm:spPr>
        <a:solidFill>
          <a:schemeClr val="bg1">
            <a:lumMod val="95000"/>
          </a:schemeClr>
        </a:solidFill>
        <a:ln w="57150">
          <a:solidFill>
            <a:srgbClr val="C00000"/>
          </a:solidFill>
        </a:ln>
      </dgm:spPr>
    </dgm:pt>
    <dgm:pt modelId="{0B603B4C-312E-4EC7-972F-9FE1C18F38B5}" type="pres">
      <dgm:prSet presAssocID="{2A5342A4-AF7E-490D-98C3-269BC522C793}" presName="linearProcess" presStyleCnt="0"/>
      <dgm:spPr/>
    </dgm:pt>
    <dgm:pt modelId="{50EABE07-8EC4-4AB2-B6E1-7759C9A572AA}" type="pres">
      <dgm:prSet presAssocID="{A0A320E6-6CB9-4AE6-A3EA-7D13B586FF74}" presName="textNode" presStyleLbl="node1" presStyleIdx="0" presStyleCnt="1" custScaleX="221925" custLinFactNeighborX="-60294" custLinFactNeighborY="1389">
        <dgm:presLayoutVars>
          <dgm:bulletEnabled val="1"/>
        </dgm:presLayoutVars>
      </dgm:prSet>
      <dgm:spPr/>
    </dgm:pt>
  </dgm:ptLst>
  <dgm:cxnLst>
    <dgm:cxn modelId="{3C8C7586-0A55-40BC-BEB3-056B6529BF3D}" srcId="{2A5342A4-AF7E-490D-98C3-269BC522C793}" destId="{A0A320E6-6CB9-4AE6-A3EA-7D13B586FF74}" srcOrd="0" destOrd="0" parTransId="{EE223ACF-AE44-4AF1-AE61-ABC3C3E97D5C}" sibTransId="{288089D9-F8C6-4E28-93B4-A0D4925A312D}"/>
    <dgm:cxn modelId="{8FF79691-1263-4747-A4C4-EAC1BB722D94}" type="presOf" srcId="{A0A320E6-6CB9-4AE6-A3EA-7D13B586FF74}" destId="{50EABE07-8EC4-4AB2-B6E1-7759C9A572AA}" srcOrd="0" destOrd="0" presId="urn:microsoft.com/office/officeart/2005/8/layout/hProcess9"/>
    <dgm:cxn modelId="{08A0ECAA-7FCF-4D6B-8960-31154383FEDF}" type="presOf" srcId="{2A5342A4-AF7E-490D-98C3-269BC522C793}" destId="{C024001C-9693-4497-856A-8F564CE4E7FD}" srcOrd="0" destOrd="0" presId="urn:microsoft.com/office/officeart/2005/8/layout/hProcess9"/>
    <dgm:cxn modelId="{4603F348-40B4-4C21-93D6-1122FA3F8D8D}" type="presParOf" srcId="{C024001C-9693-4497-856A-8F564CE4E7FD}" destId="{1EAC4EC4-B2D9-4224-81C5-12CAB3378212}" srcOrd="0" destOrd="0" presId="urn:microsoft.com/office/officeart/2005/8/layout/hProcess9"/>
    <dgm:cxn modelId="{6C333E4F-D953-4C5B-B385-5BC2F137E7A8}" type="presParOf" srcId="{C024001C-9693-4497-856A-8F564CE4E7FD}" destId="{0B603B4C-312E-4EC7-972F-9FE1C18F38B5}" srcOrd="1" destOrd="0" presId="urn:microsoft.com/office/officeart/2005/8/layout/hProcess9"/>
    <dgm:cxn modelId="{F4E2527B-7302-4A9A-A3CE-22517EE585E9}" type="presParOf" srcId="{0B603B4C-312E-4EC7-972F-9FE1C18F38B5}" destId="{50EABE07-8EC4-4AB2-B6E1-7759C9A572AA}" srcOrd="0"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A5342A4-AF7E-490D-98C3-269BC522C793}" type="doc">
      <dgm:prSet loTypeId="urn:microsoft.com/office/officeart/2005/8/layout/hProcess9" loCatId="process" qsTypeId="urn:microsoft.com/office/officeart/2005/8/quickstyle/simple1" qsCatId="simple" csTypeId="urn:microsoft.com/office/officeart/2005/8/colors/accent1_2" csCatId="accent1" phldr="1"/>
      <dgm:spPr/>
    </dgm:pt>
    <dgm:pt modelId="{A0A320E6-6CB9-4AE6-A3EA-7D13B586FF74}">
      <dgm:prSet phldrT="[Text]" custT="1"/>
      <dgm:spPr>
        <a:solidFill>
          <a:schemeClr val="bg1">
            <a:lumMod val="95000"/>
          </a:schemeClr>
        </a:solidFill>
        <a:ln>
          <a:noFill/>
        </a:ln>
      </dgm:spPr>
      <dgm:t>
        <a:bodyPr/>
        <a:lstStyle/>
        <a:p>
          <a:r>
            <a:rPr lang="en-US" sz="4000" b="1" dirty="0">
              <a:solidFill>
                <a:schemeClr val="tx1"/>
              </a:solidFill>
              <a:latin typeface="Arial" panose="020B0604020202020204" pitchFamily="34" charset="0"/>
              <a:cs typeface="Arial" panose="020B0604020202020204" pitchFamily="34" charset="0"/>
            </a:rPr>
            <a:t>Short</a:t>
          </a:r>
        </a:p>
        <a:p>
          <a:r>
            <a:rPr lang="en-US" sz="4000" b="1" dirty="0">
              <a:solidFill>
                <a:schemeClr val="tx1"/>
              </a:solidFill>
              <a:latin typeface="Arial" panose="020B0604020202020204" pitchFamily="34" charset="0"/>
              <a:cs typeface="Arial" panose="020B0604020202020204" pitchFamily="34" charset="0"/>
            </a:rPr>
            <a:t>term</a:t>
          </a:r>
        </a:p>
      </dgm:t>
      <dgm:extLst>
        <a:ext uri="{E40237B7-FDA0-4F09-8148-C483321AD2D9}">
          <dgm14:cNvPr xmlns:dgm14="http://schemas.microsoft.com/office/drawing/2010/diagram" id="0" name="" descr="Short term&#10;"/>
        </a:ext>
      </dgm:extLst>
    </dgm:pt>
    <dgm:pt modelId="{EE223ACF-AE44-4AF1-AE61-ABC3C3E97D5C}" type="parTrans" cxnId="{3C8C7586-0A55-40BC-BEB3-056B6529BF3D}">
      <dgm:prSet/>
      <dgm:spPr/>
      <dgm:t>
        <a:bodyPr/>
        <a:lstStyle/>
        <a:p>
          <a:endParaRPr lang="en-US"/>
        </a:p>
      </dgm:t>
    </dgm:pt>
    <dgm:pt modelId="{288089D9-F8C6-4E28-93B4-A0D4925A312D}" type="sibTrans" cxnId="{3C8C7586-0A55-40BC-BEB3-056B6529BF3D}">
      <dgm:prSet/>
      <dgm:spPr/>
      <dgm:t>
        <a:bodyPr/>
        <a:lstStyle/>
        <a:p>
          <a:endParaRPr lang="en-US"/>
        </a:p>
      </dgm:t>
    </dgm:pt>
    <dgm:pt modelId="{C024001C-9693-4497-856A-8F564CE4E7FD}" type="pres">
      <dgm:prSet presAssocID="{2A5342A4-AF7E-490D-98C3-269BC522C793}" presName="CompostProcess" presStyleCnt="0">
        <dgm:presLayoutVars>
          <dgm:dir/>
          <dgm:resizeHandles val="exact"/>
        </dgm:presLayoutVars>
      </dgm:prSet>
      <dgm:spPr/>
    </dgm:pt>
    <dgm:pt modelId="{1EAC4EC4-B2D9-4224-81C5-12CAB3378212}" type="pres">
      <dgm:prSet presAssocID="{2A5342A4-AF7E-490D-98C3-269BC522C793}" presName="arrow" presStyleLbl="bgShp" presStyleIdx="0" presStyleCnt="1" custScaleX="97209" custLinFactNeighborX="10017"/>
      <dgm:spPr>
        <a:solidFill>
          <a:schemeClr val="bg1">
            <a:lumMod val="95000"/>
          </a:schemeClr>
        </a:solidFill>
        <a:ln w="57150">
          <a:solidFill>
            <a:srgbClr val="C00000"/>
          </a:solidFill>
        </a:ln>
      </dgm:spPr>
    </dgm:pt>
    <dgm:pt modelId="{0B603B4C-312E-4EC7-972F-9FE1C18F38B5}" type="pres">
      <dgm:prSet presAssocID="{2A5342A4-AF7E-490D-98C3-269BC522C793}" presName="linearProcess" presStyleCnt="0"/>
      <dgm:spPr/>
    </dgm:pt>
    <dgm:pt modelId="{50EABE07-8EC4-4AB2-B6E1-7759C9A572AA}" type="pres">
      <dgm:prSet presAssocID="{A0A320E6-6CB9-4AE6-A3EA-7D13B586FF74}" presName="textNode" presStyleLbl="node1" presStyleIdx="0" presStyleCnt="1" custLinFactNeighborX="-14730" custLinFactNeighborY="1389">
        <dgm:presLayoutVars>
          <dgm:bulletEnabled val="1"/>
        </dgm:presLayoutVars>
      </dgm:prSet>
      <dgm:spPr/>
    </dgm:pt>
  </dgm:ptLst>
  <dgm:cxnLst>
    <dgm:cxn modelId="{3C8C7586-0A55-40BC-BEB3-056B6529BF3D}" srcId="{2A5342A4-AF7E-490D-98C3-269BC522C793}" destId="{A0A320E6-6CB9-4AE6-A3EA-7D13B586FF74}" srcOrd="0" destOrd="0" parTransId="{EE223ACF-AE44-4AF1-AE61-ABC3C3E97D5C}" sibTransId="{288089D9-F8C6-4E28-93B4-A0D4925A312D}"/>
    <dgm:cxn modelId="{804B4D94-AF50-4BF8-9553-95E6B8E9313B}" type="presOf" srcId="{2A5342A4-AF7E-490D-98C3-269BC522C793}" destId="{C024001C-9693-4497-856A-8F564CE4E7FD}" srcOrd="0" destOrd="0" presId="urn:microsoft.com/office/officeart/2005/8/layout/hProcess9"/>
    <dgm:cxn modelId="{8DD5A2B8-1764-4B5D-9DFD-3E0219EB34B2}" type="presOf" srcId="{A0A320E6-6CB9-4AE6-A3EA-7D13B586FF74}" destId="{50EABE07-8EC4-4AB2-B6E1-7759C9A572AA}" srcOrd="0" destOrd="0" presId="urn:microsoft.com/office/officeart/2005/8/layout/hProcess9"/>
    <dgm:cxn modelId="{323DC926-9E02-4170-811F-0D0134CAAFF2}" type="presParOf" srcId="{C024001C-9693-4497-856A-8F564CE4E7FD}" destId="{1EAC4EC4-B2D9-4224-81C5-12CAB3378212}" srcOrd="0" destOrd="0" presId="urn:microsoft.com/office/officeart/2005/8/layout/hProcess9"/>
    <dgm:cxn modelId="{BAEEBF3F-904E-46A0-894E-4EF273427942}" type="presParOf" srcId="{C024001C-9693-4497-856A-8F564CE4E7FD}" destId="{0B603B4C-312E-4EC7-972F-9FE1C18F38B5}" srcOrd="1" destOrd="0" presId="urn:microsoft.com/office/officeart/2005/8/layout/hProcess9"/>
    <dgm:cxn modelId="{FE91F337-3714-496C-8A7A-62A433512940}" type="presParOf" srcId="{0B603B4C-312E-4EC7-972F-9FE1C18F38B5}" destId="{50EABE07-8EC4-4AB2-B6E1-7759C9A572AA}" srcOrd="0" destOrd="0" presId="urn:microsoft.com/office/officeart/2005/8/layout/hProcess9"/>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7109BC-6210-420E-BFEE-190A5D9A12E1}">
      <dsp:nvSpPr>
        <dsp:cNvPr id="0" name=""/>
        <dsp:cNvSpPr/>
      </dsp:nvSpPr>
      <dsp:spPr>
        <a:xfrm>
          <a:off x="2864158" y="1618"/>
          <a:ext cx="3436989" cy="1581546"/>
        </a:xfrm>
        <a:prstGeom prst="rightArrow">
          <a:avLst>
            <a:gd name="adj1" fmla="val 75000"/>
            <a:gd name="adj2" fmla="val 50000"/>
          </a:avLst>
        </a:prstGeom>
        <a:solidFill>
          <a:schemeClr val="bg1">
            <a:alpha val="89804"/>
          </a:schemeClr>
        </a:solidFill>
        <a:ln w="25400" cap="flat" cmpd="sng" algn="ctr">
          <a:solidFill>
            <a:srgbClr val="C00000">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a:latin typeface="Arial" panose="020B0604020202020204" pitchFamily="34" charset="0"/>
              <a:cs typeface="Arial" panose="020B0604020202020204" pitchFamily="34" charset="0"/>
            </a:rPr>
            <a:t>Roll-ahead distance?</a:t>
          </a:r>
        </a:p>
      </dsp:txBody>
      <dsp:txXfrm>
        <a:off x="2864158" y="199311"/>
        <a:ext cx="2843909" cy="1186160"/>
      </dsp:txXfrm>
    </dsp:sp>
    <dsp:sp modelId="{20BCE6C2-AB31-492D-A0FE-A884821A1ADA}">
      <dsp:nvSpPr>
        <dsp:cNvPr id="0" name=""/>
        <dsp:cNvSpPr/>
      </dsp:nvSpPr>
      <dsp:spPr>
        <a:xfrm>
          <a:off x="245499" y="1618"/>
          <a:ext cx="2618658" cy="1581546"/>
        </a:xfrm>
        <a:prstGeom prst="roundRect">
          <a:avLst/>
        </a:prstGeom>
        <a:noFill/>
        <a:ln w="25400"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US" sz="3200" b="1" kern="1200" dirty="0">
              <a:solidFill>
                <a:schemeClr val="tx1"/>
              </a:solidFill>
              <a:latin typeface="Arial" panose="020B0604020202020204" pitchFamily="34" charset="0"/>
              <a:cs typeface="Arial" panose="020B0604020202020204" pitchFamily="34" charset="0"/>
            </a:rPr>
            <a:t>Moving?</a:t>
          </a:r>
        </a:p>
      </dsp:txBody>
      <dsp:txXfrm>
        <a:off x="322704" y="78823"/>
        <a:ext cx="2464248" cy="1427136"/>
      </dsp:txXfrm>
    </dsp:sp>
    <dsp:sp modelId="{72088855-CFBC-4C3C-B709-B0CC6EF3A4DA}">
      <dsp:nvSpPr>
        <dsp:cNvPr id="0" name=""/>
        <dsp:cNvSpPr/>
      </dsp:nvSpPr>
      <dsp:spPr>
        <a:xfrm>
          <a:off x="2095079" y="1741319"/>
          <a:ext cx="4448347" cy="2321062"/>
        </a:xfrm>
        <a:prstGeom prst="rightArrow">
          <a:avLst>
            <a:gd name="adj1" fmla="val 75000"/>
            <a:gd name="adj2" fmla="val 50000"/>
          </a:avLst>
        </a:prstGeom>
        <a:solidFill>
          <a:schemeClr val="bg1">
            <a:alpha val="89804"/>
          </a:schemeClr>
        </a:solidFill>
        <a:ln w="25400" cap="flat" cmpd="sng" algn="ctr">
          <a:solidFill>
            <a:srgbClr val="C00000">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t" anchorCtr="0">
          <a:noAutofit/>
        </a:bodyPr>
        <a:lstStyle/>
        <a:p>
          <a:pPr marL="285750" lvl="1" indent="-285750" algn="l" defTabSz="1244600">
            <a:lnSpc>
              <a:spcPct val="90000"/>
            </a:lnSpc>
            <a:spcBef>
              <a:spcPct val="0"/>
            </a:spcBef>
            <a:spcAft>
              <a:spcPct val="15000"/>
            </a:spcAft>
            <a:buChar char="•"/>
          </a:pPr>
          <a:r>
            <a:rPr lang="en-US" sz="2800" kern="1200" dirty="0">
              <a:latin typeface="Arial" panose="020B0604020202020204" pitchFamily="34" charset="0"/>
              <a:cs typeface="Arial" panose="020B0604020202020204" pitchFamily="34" charset="0"/>
            </a:rPr>
            <a:t>Short duration?</a:t>
          </a:r>
        </a:p>
        <a:p>
          <a:pPr marL="285750" lvl="1" indent="-285750" algn="l" defTabSz="1244600">
            <a:lnSpc>
              <a:spcPct val="90000"/>
            </a:lnSpc>
            <a:spcBef>
              <a:spcPct val="0"/>
            </a:spcBef>
            <a:spcAft>
              <a:spcPct val="15000"/>
            </a:spcAft>
            <a:buChar char="•"/>
          </a:pPr>
          <a:r>
            <a:rPr lang="en-US" sz="2800" kern="1200" dirty="0">
              <a:latin typeface="Arial" panose="020B0604020202020204" pitchFamily="34" charset="0"/>
              <a:cs typeface="Arial" panose="020B0604020202020204" pitchFamily="34" charset="0"/>
            </a:rPr>
            <a:t>Short-term?</a:t>
          </a:r>
        </a:p>
        <a:p>
          <a:pPr marL="285750" lvl="1" indent="-285750" algn="l" defTabSz="1244600">
            <a:lnSpc>
              <a:spcPct val="90000"/>
            </a:lnSpc>
            <a:spcBef>
              <a:spcPct val="0"/>
            </a:spcBef>
            <a:spcAft>
              <a:spcPct val="15000"/>
            </a:spcAft>
            <a:buChar char="•"/>
          </a:pPr>
          <a:r>
            <a:rPr lang="en-US" sz="2800" kern="1200" dirty="0">
              <a:latin typeface="Arial" panose="020B0604020202020204" pitchFamily="34" charset="0"/>
              <a:cs typeface="Arial" panose="020B0604020202020204" pitchFamily="34" charset="0"/>
            </a:rPr>
            <a:t>Intermediate-term?</a:t>
          </a:r>
        </a:p>
        <a:p>
          <a:pPr marL="285750" lvl="1" indent="-285750" algn="l" defTabSz="1244600">
            <a:lnSpc>
              <a:spcPct val="90000"/>
            </a:lnSpc>
            <a:spcBef>
              <a:spcPct val="0"/>
            </a:spcBef>
            <a:spcAft>
              <a:spcPct val="15000"/>
            </a:spcAft>
            <a:buChar char="•"/>
          </a:pPr>
          <a:r>
            <a:rPr lang="en-US" sz="2800" kern="1200" dirty="0">
              <a:latin typeface="Arial" panose="020B0604020202020204" pitchFamily="34" charset="0"/>
              <a:cs typeface="Arial" panose="020B0604020202020204" pitchFamily="34" charset="0"/>
            </a:rPr>
            <a:t>Long-term?</a:t>
          </a:r>
        </a:p>
      </dsp:txBody>
      <dsp:txXfrm>
        <a:off x="2095079" y="2031452"/>
        <a:ext cx="3577949" cy="1740796"/>
      </dsp:txXfrm>
    </dsp:sp>
    <dsp:sp modelId="{875BE389-EF51-4A57-A19E-C71BC1703D66}">
      <dsp:nvSpPr>
        <dsp:cNvPr id="0" name=""/>
        <dsp:cNvSpPr/>
      </dsp:nvSpPr>
      <dsp:spPr>
        <a:xfrm>
          <a:off x="3220" y="2111077"/>
          <a:ext cx="2091858" cy="1581546"/>
        </a:xfrm>
        <a:prstGeom prst="roundRect">
          <a:avLst/>
        </a:prstGeom>
        <a:noFill/>
        <a:ln w="25400"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US" sz="3200" b="1" kern="1200" dirty="0">
              <a:solidFill>
                <a:schemeClr val="tx1"/>
              </a:solidFill>
              <a:latin typeface="Arial" panose="020B0604020202020204" pitchFamily="34" charset="0"/>
              <a:cs typeface="Arial" panose="020B0604020202020204" pitchFamily="34" charset="0"/>
            </a:rPr>
            <a:t>Station-ary?</a:t>
          </a:r>
        </a:p>
      </dsp:txBody>
      <dsp:txXfrm>
        <a:off x="80425" y="2188282"/>
        <a:ext cx="1937448" cy="14271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AC4EC4-B2D9-4224-81C5-12CAB3378212}">
      <dsp:nvSpPr>
        <dsp:cNvPr id="0" name=""/>
        <dsp:cNvSpPr/>
      </dsp:nvSpPr>
      <dsp:spPr>
        <a:xfrm>
          <a:off x="1692703" y="0"/>
          <a:ext cx="1812502" cy="2743200"/>
        </a:xfrm>
        <a:prstGeom prst="rightArrow">
          <a:avLst/>
        </a:prstGeom>
        <a:solidFill>
          <a:schemeClr val="bg1">
            <a:lumMod val="95000"/>
          </a:schemeClr>
        </a:solidFill>
        <a:ln w="57150">
          <a:solidFill>
            <a:srgbClr val="C00000"/>
          </a:solidFill>
        </a:ln>
        <a:effectLst/>
      </dsp:spPr>
      <dsp:style>
        <a:lnRef idx="0">
          <a:scrgbClr r="0" g="0" b="0"/>
        </a:lnRef>
        <a:fillRef idx="1">
          <a:scrgbClr r="0" g="0" b="0"/>
        </a:fillRef>
        <a:effectRef idx="0">
          <a:scrgbClr r="0" g="0" b="0"/>
        </a:effectRef>
        <a:fontRef idx="minor"/>
      </dsp:style>
    </dsp:sp>
    <dsp:sp modelId="{50EABE07-8EC4-4AB2-B6E1-7759C9A572AA}">
      <dsp:nvSpPr>
        <dsp:cNvPr id="0" name=""/>
        <dsp:cNvSpPr/>
      </dsp:nvSpPr>
      <dsp:spPr>
        <a:xfrm>
          <a:off x="1106425" y="838201"/>
          <a:ext cx="2855972" cy="1097280"/>
        </a:xfrm>
        <a:prstGeom prst="round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marL="0" lvl="0" indent="0" algn="ctr" defTabSz="2133600">
            <a:lnSpc>
              <a:spcPct val="90000"/>
            </a:lnSpc>
            <a:spcBef>
              <a:spcPct val="0"/>
            </a:spcBef>
            <a:spcAft>
              <a:spcPct val="35000"/>
            </a:spcAft>
            <a:buNone/>
          </a:pPr>
          <a:r>
            <a:rPr lang="en-US" sz="4800" b="1" kern="1200" dirty="0">
              <a:solidFill>
                <a:schemeClr val="tx1"/>
              </a:solidFill>
              <a:latin typeface="Arial" panose="020B0604020202020204" pitchFamily="34" charset="0"/>
              <a:cs typeface="Arial" panose="020B0604020202020204" pitchFamily="34" charset="0"/>
            </a:rPr>
            <a:t>YES</a:t>
          </a:r>
        </a:p>
      </dsp:txBody>
      <dsp:txXfrm>
        <a:off x="1159990" y="891766"/>
        <a:ext cx="2748842" cy="9901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AC4EC4-B2D9-4224-81C5-12CAB3378212}">
      <dsp:nvSpPr>
        <dsp:cNvPr id="0" name=""/>
        <dsp:cNvSpPr/>
      </dsp:nvSpPr>
      <dsp:spPr>
        <a:xfrm>
          <a:off x="1110789" y="0"/>
          <a:ext cx="1968636" cy="2743200"/>
        </a:xfrm>
        <a:prstGeom prst="rightArrow">
          <a:avLst/>
        </a:prstGeom>
        <a:solidFill>
          <a:schemeClr val="bg1">
            <a:lumMod val="95000"/>
          </a:schemeClr>
        </a:solidFill>
        <a:ln w="57150">
          <a:solidFill>
            <a:srgbClr val="C00000"/>
          </a:solidFill>
        </a:ln>
        <a:effectLst/>
      </dsp:spPr>
      <dsp:style>
        <a:lnRef idx="0">
          <a:scrgbClr r="0" g="0" b="0"/>
        </a:lnRef>
        <a:fillRef idx="1">
          <a:scrgbClr r="0" g="0" b="0"/>
        </a:fillRef>
        <a:effectRef idx="0">
          <a:scrgbClr r="0" g="0" b="0"/>
        </a:effectRef>
        <a:fontRef idx="minor"/>
      </dsp:style>
    </dsp:sp>
    <dsp:sp modelId="{50EABE07-8EC4-4AB2-B6E1-7759C9A572AA}">
      <dsp:nvSpPr>
        <dsp:cNvPr id="0" name=""/>
        <dsp:cNvSpPr/>
      </dsp:nvSpPr>
      <dsp:spPr>
        <a:xfrm>
          <a:off x="1220153" y="838201"/>
          <a:ext cx="1394460" cy="1097280"/>
        </a:xfrm>
        <a:prstGeom prst="roundRect">
          <a:avLst/>
        </a:prstGeom>
        <a:solidFill>
          <a:schemeClr val="bg1">
            <a:lumMod val="95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marL="0" lvl="0" indent="0" algn="ctr" defTabSz="2133600">
            <a:lnSpc>
              <a:spcPct val="90000"/>
            </a:lnSpc>
            <a:spcBef>
              <a:spcPct val="0"/>
            </a:spcBef>
            <a:spcAft>
              <a:spcPct val="35000"/>
            </a:spcAft>
            <a:buNone/>
          </a:pPr>
          <a:r>
            <a:rPr lang="en-US" sz="4800" b="1" kern="1200" dirty="0">
              <a:solidFill>
                <a:schemeClr val="tx1"/>
              </a:solidFill>
              <a:latin typeface="Arial" panose="020B0604020202020204" pitchFamily="34" charset="0"/>
              <a:cs typeface="Arial" panose="020B0604020202020204" pitchFamily="34" charset="0"/>
            </a:rPr>
            <a:t>NO</a:t>
          </a:r>
        </a:p>
      </dsp:txBody>
      <dsp:txXfrm>
        <a:off x="1273718" y="891766"/>
        <a:ext cx="1287330" cy="99015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AC4EC4-B2D9-4224-81C5-12CAB3378212}">
      <dsp:nvSpPr>
        <dsp:cNvPr id="0" name=""/>
        <dsp:cNvSpPr/>
      </dsp:nvSpPr>
      <dsp:spPr>
        <a:xfrm>
          <a:off x="1" y="0"/>
          <a:ext cx="4190997" cy="2743200"/>
        </a:xfrm>
        <a:prstGeom prst="rightArrow">
          <a:avLst/>
        </a:prstGeom>
        <a:solidFill>
          <a:schemeClr val="bg1">
            <a:lumMod val="95000"/>
          </a:schemeClr>
        </a:solidFill>
        <a:ln w="57150">
          <a:solidFill>
            <a:srgbClr val="C00000"/>
          </a:solidFill>
        </a:ln>
        <a:effectLst/>
      </dsp:spPr>
      <dsp:style>
        <a:lnRef idx="0">
          <a:scrgbClr r="0" g="0" b="0"/>
        </a:lnRef>
        <a:fillRef idx="1">
          <a:scrgbClr r="0" g="0" b="0"/>
        </a:fillRef>
        <a:effectRef idx="0">
          <a:scrgbClr r="0" g="0" b="0"/>
        </a:effectRef>
        <a:fontRef idx="minor"/>
      </dsp:style>
    </dsp:sp>
    <dsp:sp modelId="{50EABE07-8EC4-4AB2-B6E1-7759C9A572AA}">
      <dsp:nvSpPr>
        <dsp:cNvPr id="0" name=""/>
        <dsp:cNvSpPr/>
      </dsp:nvSpPr>
      <dsp:spPr>
        <a:xfrm>
          <a:off x="0" y="838201"/>
          <a:ext cx="3807546" cy="1097280"/>
        </a:xfrm>
        <a:prstGeom prst="round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n-US" sz="4000" b="1" kern="1200" dirty="0">
              <a:solidFill>
                <a:schemeClr val="tx1"/>
              </a:solidFill>
              <a:latin typeface="Arial" panose="020B0604020202020204" pitchFamily="34" charset="0"/>
              <a:cs typeface="Arial" panose="020B0604020202020204" pitchFamily="34" charset="0"/>
            </a:rPr>
            <a:t>Long</a:t>
          </a:r>
        </a:p>
        <a:p>
          <a:pPr marL="0" lvl="0" indent="0" algn="ctr" defTabSz="1778000">
            <a:lnSpc>
              <a:spcPct val="90000"/>
            </a:lnSpc>
            <a:spcBef>
              <a:spcPct val="0"/>
            </a:spcBef>
            <a:spcAft>
              <a:spcPct val="35000"/>
            </a:spcAft>
            <a:buNone/>
          </a:pPr>
          <a:r>
            <a:rPr lang="en-US" sz="4000" b="1" kern="1200" dirty="0">
              <a:solidFill>
                <a:schemeClr val="tx1"/>
              </a:solidFill>
              <a:latin typeface="Arial" panose="020B0604020202020204" pitchFamily="34" charset="0"/>
              <a:cs typeface="Arial" panose="020B0604020202020204" pitchFamily="34" charset="0"/>
            </a:rPr>
            <a:t>term</a:t>
          </a:r>
        </a:p>
      </dsp:txBody>
      <dsp:txXfrm>
        <a:off x="53565" y="891766"/>
        <a:ext cx="3700416" cy="99015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AC4EC4-B2D9-4224-81C5-12CAB3378212}">
      <dsp:nvSpPr>
        <dsp:cNvPr id="0" name=""/>
        <dsp:cNvSpPr/>
      </dsp:nvSpPr>
      <dsp:spPr>
        <a:xfrm>
          <a:off x="883483" y="0"/>
          <a:ext cx="3917119" cy="2743200"/>
        </a:xfrm>
        <a:prstGeom prst="rightArrow">
          <a:avLst/>
        </a:prstGeom>
        <a:solidFill>
          <a:schemeClr val="bg1">
            <a:lumMod val="95000"/>
          </a:schemeClr>
        </a:solidFill>
        <a:ln w="57150">
          <a:solidFill>
            <a:srgbClr val="C00000"/>
          </a:solidFill>
        </a:ln>
        <a:effectLst/>
      </dsp:spPr>
      <dsp:style>
        <a:lnRef idx="0">
          <a:scrgbClr r="0" g="0" b="0"/>
        </a:lnRef>
        <a:fillRef idx="1">
          <a:scrgbClr r="0" g="0" b="0"/>
        </a:fillRef>
        <a:effectRef idx="0">
          <a:scrgbClr r="0" g="0" b="0"/>
        </a:effectRef>
        <a:fontRef idx="minor"/>
      </dsp:style>
    </dsp:sp>
    <dsp:sp modelId="{50EABE07-8EC4-4AB2-B6E1-7759C9A572AA}">
      <dsp:nvSpPr>
        <dsp:cNvPr id="0" name=""/>
        <dsp:cNvSpPr/>
      </dsp:nvSpPr>
      <dsp:spPr>
        <a:xfrm>
          <a:off x="1342059" y="838201"/>
          <a:ext cx="1783080" cy="1097280"/>
        </a:xfrm>
        <a:prstGeom prst="roundRect">
          <a:avLst/>
        </a:prstGeom>
        <a:solidFill>
          <a:schemeClr val="bg1">
            <a:lumMod val="95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n-US" sz="4000" b="1" kern="1200" dirty="0">
              <a:solidFill>
                <a:schemeClr val="tx1"/>
              </a:solidFill>
              <a:latin typeface="Arial" panose="020B0604020202020204" pitchFamily="34" charset="0"/>
              <a:cs typeface="Arial" panose="020B0604020202020204" pitchFamily="34" charset="0"/>
            </a:rPr>
            <a:t>Short</a:t>
          </a:r>
        </a:p>
        <a:p>
          <a:pPr marL="0" lvl="0" indent="0" algn="ctr" defTabSz="1778000">
            <a:lnSpc>
              <a:spcPct val="90000"/>
            </a:lnSpc>
            <a:spcBef>
              <a:spcPct val="0"/>
            </a:spcBef>
            <a:spcAft>
              <a:spcPct val="35000"/>
            </a:spcAft>
            <a:buNone/>
          </a:pPr>
          <a:r>
            <a:rPr lang="en-US" sz="4000" b="1" kern="1200" dirty="0">
              <a:solidFill>
                <a:schemeClr val="tx1"/>
              </a:solidFill>
              <a:latin typeface="Arial" panose="020B0604020202020204" pitchFamily="34" charset="0"/>
              <a:cs typeface="Arial" panose="020B0604020202020204" pitchFamily="34" charset="0"/>
            </a:rPr>
            <a:t>term</a:t>
          </a:r>
        </a:p>
      </dsp:txBody>
      <dsp:txXfrm>
        <a:off x="1395624" y="891766"/>
        <a:ext cx="1675950" cy="990150"/>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dirty="0">
              <a:latin typeface="Arial" panose="020B0604020202020204" pitchFamily="34" charset="0"/>
            </a:endParaRPr>
          </a:p>
        </p:txBody>
      </p:sp>
      <p:sp>
        <p:nvSpPr>
          <p:cNvPr id="317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37C27BC0-8C83-44A3-81E0-45528917B0E0}" type="slidenum">
              <a:rPr lang="en-US">
                <a:latin typeface="Arial" panose="020B0604020202020204" pitchFamily="34" charset="0"/>
              </a:rPr>
              <a:pPr>
                <a:defRPr/>
              </a:pPr>
              <a:t>‹#›</a:t>
            </a:fld>
            <a:endParaRPr lang="en-US" dirty="0">
              <a:latin typeface="Arial" panose="020B0604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a:t>Key Message: </a:t>
            </a:r>
          </a:p>
          <a:p>
            <a:pPr lvl="0"/>
            <a:r>
              <a:rPr lang="en-US" noProof="0" dirty="0"/>
              <a:t>Est. Presentation Time:    minute(s)</a:t>
            </a:r>
          </a:p>
          <a:p>
            <a:pPr lvl="0"/>
            <a:r>
              <a:rPr lang="en-US" noProof="0" dirty="0"/>
              <a:t>Explanation of Cues/Builds: </a:t>
            </a:r>
          </a:p>
          <a:p>
            <a:pPr lvl="0"/>
            <a:r>
              <a:rPr lang="en-US" noProof="0" dirty="0"/>
              <a:t>Suggested Comments: </a:t>
            </a:r>
          </a:p>
          <a:p>
            <a:pPr lvl="0"/>
            <a:r>
              <a:rPr lang="en-US" noProof="0" dirty="0"/>
              <a:t>Suggested Questions: </a:t>
            </a:r>
          </a:p>
          <a:p>
            <a:pPr lvl="0"/>
            <a:r>
              <a:rPr lang="en-US" noProof="0" dirty="0"/>
              <a:t>Additional Information: </a:t>
            </a:r>
          </a:p>
          <a:p>
            <a:pPr lvl="0"/>
            <a:r>
              <a:rPr lang="en-US" noProof="0" dirty="0"/>
              <a:t>Possible Problems: None</a:t>
            </a:r>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pPr>
              <a:defRPr/>
            </a:pPr>
            <a:fld id="{D3AA1005-96A5-4CE0-97A3-E1B7A70FFA11}" type="slidenum">
              <a:rPr lang="en-US" smtClean="0"/>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742950" indent="-285750" algn="l" rtl="0" eaLnBrk="0" fontAlgn="base" hangingPunct="0">
      <a:spcBef>
        <a:spcPct val="30000"/>
      </a:spcBef>
      <a:spcAft>
        <a:spcPct val="0"/>
      </a:spcAft>
      <a:defRPr sz="1200" kern="1200">
        <a:solidFill>
          <a:schemeClr val="tx1"/>
        </a:solidFill>
        <a:latin typeface="Verdana" pitchFamily="34" charset="0"/>
        <a:ea typeface="+mn-ea"/>
        <a:cs typeface="+mn-cs"/>
      </a:defRPr>
    </a:lvl2pPr>
    <a:lvl3pPr marL="11430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3pPr>
    <a:lvl4pPr marL="16002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4pPr>
    <a:lvl5pPr marL="20574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BDDB975D-CE38-4717-A7CB-ABB3FC5B4D69}" type="slidenum">
              <a:rPr lang="en-US"/>
              <a:pPr/>
              <a:t>1</a:t>
            </a:fld>
            <a:endParaRPr lang="en-US" dirty="0"/>
          </a:p>
        </p:txBody>
      </p:sp>
      <p:sp>
        <p:nvSpPr>
          <p:cNvPr id="139267" name="Rectangle 2"/>
          <p:cNvSpPr>
            <a:spLocks noGrp="1" noRot="1" noChangeAspect="1" noChangeArrowheads="1" noTextEdit="1"/>
          </p:cNvSpPr>
          <p:nvPr>
            <p:ph type="sldImg"/>
          </p:nvPr>
        </p:nvSpPr>
        <p:spPr>
          <a:xfrm>
            <a:off x="1108075" y="654050"/>
            <a:ext cx="4646613" cy="3484563"/>
          </a:xfrm>
          <a:ln/>
        </p:spPr>
      </p:sp>
      <p:sp>
        <p:nvSpPr>
          <p:cNvPr id="139268" name="Rectangle 3"/>
          <p:cNvSpPr>
            <a:spLocks noGrp="1" noChangeArrowheads="1"/>
          </p:cNvSpPr>
          <p:nvPr>
            <p:ph type="body" idx="1"/>
          </p:nvPr>
        </p:nvSpPr>
        <p:spPr>
          <a:xfrm>
            <a:off x="609600" y="4356100"/>
            <a:ext cx="5638800" cy="4138613"/>
          </a:xfrm>
          <a:noFill/>
          <a:ln/>
        </p:spPr>
        <p:txBody>
          <a:bodyPr/>
          <a:lstStyle/>
          <a:p>
            <a:pPr eaLnBrk="1" hangingPunct="1"/>
            <a:r>
              <a:rPr lang="en-US" sz="1200" b="1" dirty="0"/>
              <a:t>Key Message: </a:t>
            </a:r>
            <a:r>
              <a:rPr lang="en-US" sz="1200" dirty="0"/>
              <a:t>Introduce module</a:t>
            </a:r>
          </a:p>
          <a:p>
            <a:pPr eaLnBrk="1" hangingPunct="1"/>
            <a:r>
              <a:rPr lang="en-US" sz="1200" b="1" dirty="0"/>
              <a:t>Est. Presentation Time: </a:t>
            </a:r>
            <a:r>
              <a:rPr lang="en-US" sz="1200" dirty="0"/>
              <a:t>Less than 1 minute(s)</a:t>
            </a:r>
            <a:endParaRPr lang="en-US" sz="1200" b="1" dirty="0"/>
          </a:p>
          <a:p>
            <a:pPr eaLnBrk="1" hangingPunct="1"/>
            <a:r>
              <a:rPr lang="en-US" sz="1200" b="1" dirty="0"/>
              <a:t>Explanation of Cues/Builds: </a:t>
            </a:r>
            <a:r>
              <a:rPr lang="en-US" sz="1200" dirty="0"/>
              <a:t>None</a:t>
            </a:r>
          </a:p>
          <a:p>
            <a:pPr eaLnBrk="1" hangingPunct="1"/>
            <a:r>
              <a:rPr lang="en-US" sz="1200" b="1" dirty="0"/>
              <a:t>Suggested Comments: </a:t>
            </a:r>
            <a:r>
              <a:rPr lang="en-US" sz="1200" b="0" dirty="0"/>
              <a:t>Let’s move on</a:t>
            </a:r>
            <a:r>
              <a:rPr lang="en-US" sz="1200" b="0" baseline="0" dirty="0"/>
              <a:t> to Module 6, where we look at various scenarios and a Positive Protection matrix.</a:t>
            </a:r>
            <a:endParaRPr lang="en-US" sz="1200" b="0" dirty="0"/>
          </a:p>
          <a:p>
            <a:pPr eaLnBrk="1" hangingPunct="1"/>
            <a:r>
              <a:rPr lang="en-US" sz="1200" b="1" dirty="0"/>
              <a:t>Suggested Questions: </a:t>
            </a:r>
            <a:r>
              <a:rPr lang="en-US" sz="1200" dirty="0"/>
              <a:t>None</a:t>
            </a:r>
          </a:p>
          <a:p>
            <a:pPr eaLnBrk="1" hangingPunct="1"/>
            <a:r>
              <a:rPr lang="en-US" sz="1200" b="1" dirty="0"/>
              <a:t>Additional Information: </a:t>
            </a:r>
            <a:r>
              <a:rPr lang="en-US" sz="1200" dirty="0"/>
              <a:t>None</a:t>
            </a:r>
            <a:endParaRPr lang="en-US" sz="1200" b="1" dirty="0"/>
          </a:p>
          <a:p>
            <a:pPr eaLnBrk="1" hangingPunct="1"/>
            <a:r>
              <a:rPr lang="en-US" sz="1200" b="1" dirty="0"/>
              <a:t>Possible Problems: </a:t>
            </a:r>
            <a:r>
              <a:rPr lang="en-US" sz="1200" dirty="0"/>
              <a:t>None</a:t>
            </a:r>
          </a:p>
          <a:p>
            <a:pPr eaLnBrk="1" hangingPunct="1"/>
            <a:endParaRPr lang="en-US" sz="1800" dirty="0">
              <a:cs typeface="Arial" charset="0"/>
            </a:endParaRPr>
          </a:p>
        </p:txBody>
      </p:sp>
    </p:spTree>
    <p:extLst>
      <p:ext uri="{BB962C8B-B14F-4D97-AF65-F5344CB8AC3E}">
        <p14:creationId xmlns:p14="http://schemas.microsoft.com/office/powerpoint/2010/main" val="22104299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sz="1000" b="1" dirty="0"/>
              <a:t>Key Message: </a:t>
            </a:r>
            <a:r>
              <a:rPr lang="en-US" sz="1000" b="0" dirty="0"/>
              <a:t>Illustrate</a:t>
            </a:r>
            <a:r>
              <a:rPr lang="en-US" sz="1000" b="0" baseline="0" dirty="0"/>
              <a:t> the use of the matrix</a:t>
            </a:r>
            <a:endParaRPr lang="en-US" sz="1000" b="0" dirty="0"/>
          </a:p>
          <a:p>
            <a:pPr eaLnBrk="1" hangingPunct="1"/>
            <a:r>
              <a:rPr lang="en-US" sz="1000" b="1" dirty="0"/>
              <a:t>Est. Presentation Time: </a:t>
            </a:r>
            <a:r>
              <a:rPr lang="en-US" sz="1000" dirty="0"/>
              <a:t>1-2 minute(s)</a:t>
            </a:r>
            <a:endParaRPr lang="en-US" sz="1000" b="1" dirty="0"/>
          </a:p>
          <a:p>
            <a:pPr eaLnBrk="1" hangingPunct="1"/>
            <a:r>
              <a:rPr lang="en-US" sz="1000" b="1" dirty="0"/>
              <a:t>Explanation of Cues/Builds: </a:t>
            </a:r>
            <a:r>
              <a:rPr lang="en-US" sz="1000" b="0" dirty="0"/>
              <a:t>None</a:t>
            </a:r>
          </a:p>
          <a:p>
            <a:pPr eaLnBrk="1" hangingPunct="1"/>
            <a:r>
              <a:rPr lang="en-US" sz="1000" b="1" dirty="0"/>
              <a:t>Suggested Comments: </a:t>
            </a:r>
            <a:r>
              <a:rPr lang="en-US" sz="1000" dirty="0"/>
              <a:t>[demonstrate the use of the matrix</a:t>
            </a:r>
            <a:r>
              <a:rPr lang="en-US" sz="1000" baseline="0" dirty="0"/>
              <a:t> for the scenario conditions given]. For these conditions, the matrix suggests a barrier for worker protection.</a:t>
            </a:r>
            <a:endParaRPr lang="en-US" sz="1000" b="0" dirty="0"/>
          </a:p>
          <a:p>
            <a:pPr eaLnBrk="1" hangingPunct="1"/>
            <a:r>
              <a:rPr lang="en-US" sz="1000" b="1" dirty="0"/>
              <a:t>Suggested Questions: </a:t>
            </a:r>
            <a:r>
              <a:rPr lang="en-US" sz="1000" dirty="0"/>
              <a:t>What assumptions are we making,</a:t>
            </a:r>
            <a:r>
              <a:rPr lang="en-US" sz="1000" baseline="0" dirty="0"/>
              <a:t> if any? That this is high speed. Any others?</a:t>
            </a:r>
            <a:endParaRPr lang="en-US" sz="1000" dirty="0"/>
          </a:p>
          <a:p>
            <a:pPr eaLnBrk="1" hangingPunct="1"/>
            <a:r>
              <a:rPr lang="en-US" sz="1000" b="1" dirty="0"/>
              <a:t>Additional Information: </a:t>
            </a:r>
            <a:r>
              <a:rPr lang="en-US" sz="1000" dirty="0"/>
              <a:t>None</a:t>
            </a:r>
            <a:endParaRPr lang="en-US" sz="1000" b="1" dirty="0"/>
          </a:p>
          <a:p>
            <a:pPr eaLnBrk="1" hangingPunct="1"/>
            <a:r>
              <a:rPr lang="en-US" sz="1000" b="1" dirty="0"/>
              <a:t>Possible Problems: </a:t>
            </a:r>
            <a:r>
              <a:rPr lang="en-US" sz="1000" b="0" dirty="0"/>
              <a:t>Some</a:t>
            </a:r>
            <a:r>
              <a:rPr lang="en-US" sz="1000" b="0" baseline="0" dirty="0"/>
              <a:t> may disagree. That is fine. This is just guidance based on assumptions and engineering judgment.</a:t>
            </a:r>
            <a:endParaRPr lang="en-US" sz="1000"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2DB3021B-E09F-4CBE-A87D-C8481490014A}" type="slidenum">
              <a:rPr lang="en-US" smtClean="0"/>
              <a:pPr>
                <a:defRPr/>
              </a:pPr>
              <a:t>10</a:t>
            </a:fld>
            <a:endParaRPr lang="en-US" dirty="0"/>
          </a:p>
        </p:txBody>
      </p:sp>
    </p:spTree>
    <p:extLst>
      <p:ext uri="{BB962C8B-B14F-4D97-AF65-F5344CB8AC3E}">
        <p14:creationId xmlns:p14="http://schemas.microsoft.com/office/powerpoint/2010/main" val="35484556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sz="1000" b="1" dirty="0"/>
              <a:t>Key Message: </a:t>
            </a:r>
            <a:r>
              <a:rPr lang="en-US" sz="1000" b="0" dirty="0"/>
              <a:t>Present</a:t>
            </a:r>
            <a:r>
              <a:rPr lang="en-US" sz="1000" b="0" baseline="0" dirty="0"/>
              <a:t> the same scenario with the flow chart</a:t>
            </a:r>
            <a:endParaRPr lang="en-US" sz="1000" b="0" dirty="0"/>
          </a:p>
          <a:p>
            <a:pPr eaLnBrk="1" hangingPunct="1"/>
            <a:r>
              <a:rPr lang="en-US" sz="1000" b="1" dirty="0"/>
              <a:t>Est. Presentation Time: </a:t>
            </a:r>
            <a:r>
              <a:rPr lang="en-US" sz="1000" dirty="0"/>
              <a:t>Less than 1 minute(s)</a:t>
            </a:r>
            <a:endParaRPr lang="en-US" sz="1000" b="1" dirty="0"/>
          </a:p>
          <a:p>
            <a:pPr eaLnBrk="1" hangingPunct="1"/>
            <a:r>
              <a:rPr lang="en-US" sz="1000" b="1" dirty="0"/>
              <a:t>Explanation of Cues/Builds: </a:t>
            </a:r>
            <a:r>
              <a:rPr lang="en-US" sz="1000" dirty="0"/>
              <a:t>None</a:t>
            </a:r>
          </a:p>
          <a:p>
            <a:pPr eaLnBrk="1" hangingPunct="1"/>
            <a:r>
              <a:rPr lang="en-US" sz="1000" b="1" dirty="0"/>
              <a:t>Suggested Comments: </a:t>
            </a:r>
            <a:r>
              <a:rPr lang="en-US" sz="1000" b="0" dirty="0"/>
              <a:t>[demonstrate</a:t>
            </a:r>
            <a:r>
              <a:rPr lang="en-US" sz="1000" b="0" baseline="0" dirty="0"/>
              <a:t> the use of the flow chart]. Notice that we arrive at the same conclusion: Barriers should be considered for this project.</a:t>
            </a:r>
            <a:endParaRPr lang="en-US" sz="1000" b="0" dirty="0"/>
          </a:p>
          <a:p>
            <a:pPr eaLnBrk="1" hangingPunct="1"/>
            <a:r>
              <a:rPr lang="en-US" sz="1000" b="1" dirty="0"/>
              <a:t>Suggested Questions: </a:t>
            </a:r>
            <a:r>
              <a:rPr lang="en-US" sz="1000" dirty="0"/>
              <a:t>None</a:t>
            </a:r>
          </a:p>
          <a:p>
            <a:pPr eaLnBrk="1" hangingPunct="1"/>
            <a:r>
              <a:rPr lang="en-US" sz="1000" b="1" dirty="0"/>
              <a:t>Additional Information: </a:t>
            </a:r>
            <a:r>
              <a:rPr lang="en-US" sz="1000" dirty="0"/>
              <a:t>None</a:t>
            </a:r>
            <a:endParaRPr lang="en-US" sz="1000" b="1" dirty="0"/>
          </a:p>
          <a:p>
            <a:pPr eaLnBrk="1" hangingPunct="1"/>
            <a:r>
              <a:rPr lang="en-US" sz="1000" b="1" dirty="0"/>
              <a:t>Possible Problems: </a:t>
            </a:r>
            <a:r>
              <a:rPr lang="en-US" sz="1000" dirty="0"/>
              <a:t>Flow chart may not</a:t>
            </a:r>
            <a:r>
              <a:rPr lang="en-US" sz="1000" baseline="0" dirty="0"/>
              <a:t> be legible. Refer students to handout. Make sure you indicate the content of the boxes.</a:t>
            </a:r>
            <a:endParaRPr lang="en-US" sz="1000"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2DB3021B-E09F-4CBE-A87D-C8481490014A}" type="slidenum">
              <a:rPr lang="en-US" smtClean="0"/>
              <a:pPr>
                <a:defRPr/>
              </a:pPr>
              <a:t>11</a:t>
            </a:fld>
            <a:endParaRPr lang="en-US" dirty="0"/>
          </a:p>
        </p:txBody>
      </p:sp>
    </p:spTree>
    <p:extLst>
      <p:ext uri="{BB962C8B-B14F-4D97-AF65-F5344CB8AC3E}">
        <p14:creationId xmlns:p14="http://schemas.microsoft.com/office/powerpoint/2010/main" val="8149209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sz="1000" b="1" dirty="0"/>
              <a:t>Key Message: </a:t>
            </a:r>
            <a:r>
              <a:rPr lang="en-US" sz="1000" b="0" dirty="0"/>
              <a:t>Discuss</a:t>
            </a:r>
            <a:r>
              <a:rPr lang="en-US" sz="1000" b="0" baseline="0" dirty="0"/>
              <a:t> sample scenario 1</a:t>
            </a:r>
            <a:endParaRPr lang="en-US" sz="1000" b="0" dirty="0"/>
          </a:p>
          <a:p>
            <a:pPr eaLnBrk="1" hangingPunct="1"/>
            <a:r>
              <a:rPr lang="en-US" sz="1000" b="1" dirty="0"/>
              <a:t>Est. Presentation Time: </a:t>
            </a:r>
            <a:r>
              <a:rPr lang="en-US" sz="1000" b="0" dirty="0"/>
              <a:t>1-2</a:t>
            </a:r>
            <a:r>
              <a:rPr lang="en-US" sz="1000" dirty="0"/>
              <a:t> minute(s)</a:t>
            </a:r>
            <a:endParaRPr lang="en-US" sz="1000" b="1" dirty="0"/>
          </a:p>
          <a:p>
            <a:pPr eaLnBrk="1" hangingPunct="1"/>
            <a:r>
              <a:rPr lang="en-US" sz="1000" b="1" dirty="0"/>
              <a:t>Explanation of Cues/Builds: </a:t>
            </a:r>
            <a:r>
              <a:rPr lang="en-US" sz="1000" dirty="0"/>
              <a:t>None</a:t>
            </a:r>
          </a:p>
          <a:p>
            <a:pPr eaLnBrk="1" hangingPunct="1"/>
            <a:r>
              <a:rPr lang="en-US" sz="1000" b="1" dirty="0"/>
              <a:t>Suggested Comments: </a:t>
            </a:r>
            <a:r>
              <a:rPr lang="en-US" sz="1000" b="0" dirty="0"/>
              <a:t>What led</a:t>
            </a:r>
            <a:r>
              <a:rPr lang="en-US" sz="1000" b="0" baseline="0" dirty="0"/>
              <a:t> to this recommendation? Duration? Worker safety considerations?</a:t>
            </a:r>
            <a:endParaRPr lang="en-US" sz="1000" b="0" dirty="0"/>
          </a:p>
          <a:p>
            <a:pPr eaLnBrk="1" hangingPunct="1"/>
            <a:r>
              <a:rPr lang="en-US" sz="1000" b="1" dirty="0"/>
              <a:t>Suggested Questions: </a:t>
            </a:r>
            <a:r>
              <a:rPr lang="en-US" sz="1000" dirty="0"/>
              <a:t>Do you agree with this</a:t>
            </a:r>
            <a:r>
              <a:rPr lang="en-US" sz="1000" baseline="0" dirty="0"/>
              <a:t> recommendation?</a:t>
            </a:r>
            <a:endParaRPr lang="en-US" sz="1000" dirty="0"/>
          </a:p>
          <a:p>
            <a:pPr eaLnBrk="1" hangingPunct="1"/>
            <a:r>
              <a:rPr lang="en-US" sz="1000" b="1" dirty="0"/>
              <a:t>Additional Information: </a:t>
            </a:r>
            <a:r>
              <a:rPr lang="en-US" sz="1000" dirty="0"/>
              <a:t>None</a:t>
            </a:r>
            <a:endParaRPr lang="en-US" sz="1000" b="1" dirty="0"/>
          </a:p>
          <a:p>
            <a:pPr eaLnBrk="1" hangingPunct="1"/>
            <a:r>
              <a:rPr lang="en-US" sz="1000" b="1" dirty="0"/>
              <a:t>Possible Problems: </a:t>
            </a:r>
            <a:r>
              <a:rPr lang="en-US" sz="1000" b="0" dirty="0"/>
              <a:t>T</a:t>
            </a:r>
            <a:r>
              <a:rPr lang="en-US" sz="1000" dirty="0"/>
              <a:t>ry to generate</a:t>
            </a:r>
            <a:r>
              <a:rPr lang="en-US" sz="1000" baseline="0" dirty="0"/>
              <a:t> discussion. Best if there are disagreements. Do not take sides but facilitate the discussion.</a:t>
            </a:r>
            <a:endParaRPr lang="en-US" sz="1000"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2DB3021B-E09F-4CBE-A87D-C8481490014A}" type="slidenum">
              <a:rPr lang="en-US" smtClean="0"/>
              <a:pPr>
                <a:defRPr/>
              </a:pPr>
              <a:t>12</a:t>
            </a:fld>
            <a:endParaRPr lang="en-US" dirty="0"/>
          </a:p>
        </p:txBody>
      </p:sp>
    </p:spTree>
    <p:extLst>
      <p:ext uri="{BB962C8B-B14F-4D97-AF65-F5344CB8AC3E}">
        <p14:creationId xmlns:p14="http://schemas.microsoft.com/office/powerpoint/2010/main" val="38569268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sz="1000" b="1" dirty="0"/>
              <a:t>Key Message: </a:t>
            </a:r>
            <a:r>
              <a:rPr lang="en-US" sz="1000" dirty="0"/>
              <a:t>Sample scenario 2</a:t>
            </a:r>
          </a:p>
          <a:p>
            <a:pPr eaLnBrk="1" hangingPunct="1"/>
            <a:r>
              <a:rPr lang="en-US" sz="1000" b="1" dirty="0"/>
              <a:t>Est. Presentation Time: </a:t>
            </a:r>
            <a:r>
              <a:rPr lang="en-US" sz="1000" dirty="0"/>
              <a:t>Less than 1 minute(s)</a:t>
            </a:r>
            <a:endParaRPr lang="en-US" sz="1000" b="1" dirty="0"/>
          </a:p>
          <a:p>
            <a:pPr eaLnBrk="1" hangingPunct="1"/>
            <a:r>
              <a:rPr lang="en-US" sz="1000" b="1" dirty="0"/>
              <a:t>Explanation of Cues/Builds: </a:t>
            </a:r>
            <a:r>
              <a:rPr lang="en-US" sz="1000" dirty="0"/>
              <a:t>None</a:t>
            </a:r>
          </a:p>
          <a:p>
            <a:pPr eaLnBrk="1" hangingPunct="1"/>
            <a:r>
              <a:rPr lang="en-US" sz="1000" b="1" dirty="0"/>
              <a:t>Suggested Comments: </a:t>
            </a:r>
            <a:r>
              <a:rPr lang="en-US" sz="1000" b="0" dirty="0"/>
              <a:t>[Describe</a:t>
            </a:r>
            <a:r>
              <a:rPr lang="en-US" sz="1000" b="0" baseline="0" dirty="0"/>
              <a:t> the scenario on the screen as needed].</a:t>
            </a:r>
            <a:endParaRPr lang="en-US" sz="1000" b="0" dirty="0"/>
          </a:p>
          <a:p>
            <a:pPr eaLnBrk="1" hangingPunct="1"/>
            <a:r>
              <a:rPr lang="en-US" sz="1000" b="1" dirty="0"/>
              <a:t>Suggested Questions: </a:t>
            </a:r>
            <a:r>
              <a:rPr lang="en-US" sz="1000" dirty="0"/>
              <a:t>None</a:t>
            </a:r>
          </a:p>
          <a:p>
            <a:pPr eaLnBrk="1" hangingPunct="1"/>
            <a:r>
              <a:rPr lang="en-US" sz="1000" b="1" dirty="0"/>
              <a:t>Additional Information: </a:t>
            </a:r>
            <a:r>
              <a:rPr lang="en-US" sz="1000" dirty="0"/>
              <a:t>None</a:t>
            </a:r>
            <a:endParaRPr lang="en-US" sz="1000" b="1" dirty="0"/>
          </a:p>
          <a:p>
            <a:pPr eaLnBrk="1" hangingPunct="1"/>
            <a:r>
              <a:rPr lang="en-US" sz="1000" b="1" dirty="0"/>
              <a:t>Possible Problems: </a:t>
            </a:r>
            <a:r>
              <a:rPr lang="en-US" sz="1000" dirty="0"/>
              <a:t>Try to</a:t>
            </a:r>
            <a:r>
              <a:rPr lang="en-US" sz="1000" baseline="0" dirty="0"/>
              <a:t> generate discussion BEFORE showing the next slide. Photos are used to illustrate the type of highway.</a:t>
            </a:r>
            <a:endParaRPr lang="en-US" sz="1000"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2DB3021B-E09F-4CBE-A87D-C8481490014A}" type="slidenum">
              <a:rPr lang="en-US" smtClean="0"/>
              <a:pPr>
                <a:defRPr/>
              </a:pPr>
              <a:t>13</a:t>
            </a:fld>
            <a:endParaRPr lang="en-US" dirty="0"/>
          </a:p>
        </p:txBody>
      </p:sp>
    </p:spTree>
    <p:extLst>
      <p:ext uri="{BB962C8B-B14F-4D97-AF65-F5344CB8AC3E}">
        <p14:creationId xmlns:p14="http://schemas.microsoft.com/office/powerpoint/2010/main" val="32159857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sz="1000" b="1" dirty="0"/>
              <a:t>Key Message: </a:t>
            </a:r>
            <a:r>
              <a:rPr lang="en-US" sz="1000" b="0" dirty="0"/>
              <a:t>Illustrate</a:t>
            </a:r>
            <a:r>
              <a:rPr lang="en-US" sz="1000" b="0" baseline="0" dirty="0"/>
              <a:t> the use of the matrix</a:t>
            </a:r>
            <a:endParaRPr lang="en-US" sz="1000" b="0" dirty="0"/>
          </a:p>
          <a:p>
            <a:pPr eaLnBrk="1" hangingPunct="1"/>
            <a:r>
              <a:rPr lang="en-US" sz="1000" b="1" dirty="0"/>
              <a:t>Est. Presentation Time: </a:t>
            </a:r>
            <a:r>
              <a:rPr lang="en-US" sz="1000" dirty="0"/>
              <a:t>1-2 minute(s)</a:t>
            </a:r>
            <a:endParaRPr lang="en-US" sz="1000" b="1" dirty="0"/>
          </a:p>
          <a:p>
            <a:pPr eaLnBrk="1" hangingPunct="1"/>
            <a:r>
              <a:rPr lang="en-US" sz="1000" b="1" dirty="0"/>
              <a:t>Explanation of Cues/Builds: </a:t>
            </a:r>
            <a:r>
              <a:rPr lang="en-US" sz="1000" b="0" dirty="0"/>
              <a:t>Arrows</a:t>
            </a:r>
            <a:r>
              <a:rPr lang="en-US" sz="1000" b="0" baseline="0" dirty="0"/>
              <a:t> and circle appear on click.</a:t>
            </a:r>
            <a:endParaRPr lang="en-US" sz="1000" b="0" dirty="0"/>
          </a:p>
          <a:p>
            <a:pPr eaLnBrk="1" hangingPunct="1"/>
            <a:r>
              <a:rPr lang="en-US" sz="1000" b="1" dirty="0"/>
              <a:t>Suggested Comments: </a:t>
            </a:r>
            <a:r>
              <a:rPr lang="en-US" sz="1000" dirty="0"/>
              <a:t>[demonstrate the use of the matrix</a:t>
            </a:r>
            <a:r>
              <a:rPr lang="en-US" sz="1000" baseline="0" dirty="0"/>
              <a:t> for the scenario conditions given]. For these conditions, the matrix suggests a TMA for worker protection.</a:t>
            </a:r>
            <a:endParaRPr lang="en-US" sz="1000" b="0" dirty="0"/>
          </a:p>
          <a:p>
            <a:pPr eaLnBrk="1" hangingPunct="1"/>
            <a:r>
              <a:rPr lang="en-US" sz="1000" b="1" dirty="0"/>
              <a:t>Suggested Questions: </a:t>
            </a:r>
            <a:r>
              <a:rPr lang="en-US" sz="1000" dirty="0"/>
              <a:t>What assumptions are we making,</a:t>
            </a:r>
            <a:r>
              <a:rPr lang="en-US" sz="1000" baseline="0" dirty="0"/>
              <a:t> if any?</a:t>
            </a:r>
            <a:endParaRPr lang="en-US" sz="1000" dirty="0"/>
          </a:p>
          <a:p>
            <a:pPr eaLnBrk="1" hangingPunct="1"/>
            <a:r>
              <a:rPr lang="en-US" sz="1000" b="1" dirty="0"/>
              <a:t>Additional Information: </a:t>
            </a:r>
            <a:r>
              <a:rPr lang="en-US" sz="1000" dirty="0"/>
              <a:t>None</a:t>
            </a:r>
            <a:endParaRPr lang="en-US" sz="1000" b="1" dirty="0"/>
          </a:p>
          <a:p>
            <a:pPr eaLnBrk="1" hangingPunct="1"/>
            <a:r>
              <a:rPr lang="en-US" sz="1000" b="1" dirty="0"/>
              <a:t>Possible Problems: </a:t>
            </a:r>
            <a:r>
              <a:rPr lang="en-US" sz="1000" b="0" dirty="0"/>
              <a:t>Some</a:t>
            </a:r>
            <a:r>
              <a:rPr lang="en-US" sz="1000" b="0" baseline="0" dirty="0"/>
              <a:t> may disagree. That is fine. This is just guidance based on assumptions and engineering judgment.</a:t>
            </a:r>
            <a:endParaRPr lang="en-US" sz="1000"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2DB3021B-E09F-4CBE-A87D-C8481490014A}" type="slidenum">
              <a:rPr lang="en-US" smtClean="0"/>
              <a:pPr>
                <a:defRPr/>
              </a:pPr>
              <a:t>14</a:t>
            </a:fld>
            <a:endParaRPr lang="en-US" dirty="0"/>
          </a:p>
        </p:txBody>
      </p:sp>
    </p:spTree>
    <p:extLst>
      <p:ext uri="{BB962C8B-B14F-4D97-AF65-F5344CB8AC3E}">
        <p14:creationId xmlns:p14="http://schemas.microsoft.com/office/powerpoint/2010/main" val="17681575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 </a:t>
            </a:r>
            <a:r>
              <a:rPr lang="en-US" b="0" dirty="0"/>
              <a:t>Present</a:t>
            </a:r>
            <a:r>
              <a:rPr lang="en-US" b="0" baseline="0" dirty="0"/>
              <a:t> the same scenario with the flow chart</a:t>
            </a:r>
            <a:endParaRPr lang="en-US" b="0" dirty="0"/>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b="0" dirty="0"/>
              <a:t>[demonstrate</a:t>
            </a:r>
            <a:r>
              <a:rPr lang="en-US" b="0" baseline="0" dirty="0"/>
              <a:t> the use of the flow chart]. Notice that we arrive at the same conclusion: TMAs should be considered for this project.</a:t>
            </a:r>
            <a:endParaRPr lang="en-US" b="0"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Flow chart may not</a:t>
            </a:r>
            <a:r>
              <a:rPr lang="en-US" baseline="0" dirty="0"/>
              <a:t> be legible. Refer students to handout. Make sure you indicate the content of the boxes. TMA may be required in some states.</a:t>
            </a:r>
            <a:endParaRPr lang="en-US"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2DB3021B-E09F-4CBE-A87D-C8481490014A}" type="slidenum">
              <a:rPr lang="en-US" smtClean="0"/>
              <a:pPr>
                <a:defRPr/>
              </a:pPr>
              <a:t>15</a:t>
            </a:fld>
            <a:endParaRPr lang="en-US" dirty="0"/>
          </a:p>
        </p:txBody>
      </p:sp>
    </p:spTree>
    <p:extLst>
      <p:ext uri="{BB962C8B-B14F-4D97-AF65-F5344CB8AC3E}">
        <p14:creationId xmlns:p14="http://schemas.microsoft.com/office/powerpoint/2010/main" val="8932554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 </a:t>
            </a:r>
            <a:r>
              <a:rPr lang="en-US" b="0" dirty="0"/>
              <a:t>Discuss</a:t>
            </a:r>
            <a:r>
              <a:rPr lang="en-US" b="0" baseline="0" dirty="0"/>
              <a:t> sample scenario 2</a:t>
            </a:r>
            <a:endParaRPr lang="en-US" b="0" dirty="0"/>
          </a:p>
          <a:p>
            <a:pPr eaLnBrk="1" hangingPunct="1"/>
            <a:r>
              <a:rPr lang="en-US" b="1" dirty="0"/>
              <a:t>Est. Presentation Time: </a:t>
            </a:r>
            <a:r>
              <a:rPr lang="en-US" b="0" dirty="0"/>
              <a:t>1-2</a:t>
            </a:r>
            <a:r>
              <a:rPr lang="en-US" dirty="0"/>
              <a:t>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b="0" dirty="0"/>
              <a:t>What led</a:t>
            </a:r>
            <a:r>
              <a:rPr lang="en-US" b="0" baseline="0" dirty="0"/>
              <a:t> to this recommendation? Duration? Worker safety considerations?</a:t>
            </a:r>
            <a:endParaRPr lang="en-US" b="0" dirty="0"/>
          </a:p>
          <a:p>
            <a:pPr eaLnBrk="1" hangingPunct="1"/>
            <a:r>
              <a:rPr lang="en-US" b="1" dirty="0"/>
              <a:t>Suggested Questions: </a:t>
            </a:r>
            <a:r>
              <a:rPr lang="en-US" dirty="0"/>
              <a:t>Do you agree with this</a:t>
            </a:r>
            <a:r>
              <a:rPr lang="en-US" baseline="0" dirty="0"/>
              <a:t> recommendation?</a:t>
            </a:r>
            <a:endParaRPr lang="en-US" dirty="0"/>
          </a:p>
          <a:p>
            <a:pPr eaLnBrk="1" hangingPunct="1"/>
            <a:r>
              <a:rPr lang="en-US" b="1" dirty="0"/>
              <a:t>Additional Information: </a:t>
            </a:r>
            <a:r>
              <a:rPr lang="en-US" dirty="0"/>
              <a:t>None</a:t>
            </a:r>
            <a:endParaRPr lang="en-US" b="1" dirty="0"/>
          </a:p>
          <a:p>
            <a:pPr eaLnBrk="1" hangingPunct="1"/>
            <a:r>
              <a:rPr lang="en-US" b="1" dirty="0"/>
              <a:t>Possible Problems: </a:t>
            </a:r>
            <a:r>
              <a:rPr lang="en-US" b="0" dirty="0"/>
              <a:t>T</a:t>
            </a:r>
            <a:r>
              <a:rPr lang="en-US" dirty="0"/>
              <a:t>ry to generate</a:t>
            </a:r>
            <a:r>
              <a:rPr lang="en-US" baseline="0" dirty="0"/>
              <a:t> discussion. Best if there are disagreements. Do not take sides but facilitate the discussion.</a:t>
            </a:r>
            <a:endParaRPr lang="en-US"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2DB3021B-E09F-4CBE-A87D-C8481490014A}" type="slidenum">
              <a:rPr lang="en-US" smtClean="0"/>
              <a:pPr>
                <a:defRPr/>
              </a:pPr>
              <a:t>16</a:t>
            </a:fld>
            <a:endParaRPr lang="en-US" dirty="0"/>
          </a:p>
        </p:txBody>
      </p:sp>
    </p:spTree>
    <p:extLst>
      <p:ext uri="{BB962C8B-B14F-4D97-AF65-F5344CB8AC3E}">
        <p14:creationId xmlns:p14="http://schemas.microsoft.com/office/powerpoint/2010/main" val="35702008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 </a:t>
            </a:r>
            <a:r>
              <a:rPr lang="en-US" dirty="0"/>
              <a:t>Sample scenario 2</a:t>
            </a:r>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b="0" dirty="0"/>
              <a:t>[Describe</a:t>
            </a:r>
            <a:r>
              <a:rPr lang="en-US" b="0" baseline="0" dirty="0"/>
              <a:t> the scenario on the screen as needed].</a:t>
            </a:r>
            <a:endParaRPr lang="en-US" b="0"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Try to</a:t>
            </a:r>
            <a:r>
              <a:rPr lang="en-US" baseline="0" dirty="0"/>
              <a:t> generate discussion BEFORE showing the next slide. Photos are used to illustrate the type of highway. Photo is not a two-lane road.</a:t>
            </a:r>
            <a:endParaRPr lang="en-US"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2DB3021B-E09F-4CBE-A87D-C8481490014A}" type="slidenum">
              <a:rPr lang="en-US" smtClean="0"/>
              <a:pPr>
                <a:defRPr/>
              </a:pPr>
              <a:t>17</a:t>
            </a:fld>
            <a:endParaRPr lang="en-US" dirty="0"/>
          </a:p>
        </p:txBody>
      </p:sp>
    </p:spTree>
    <p:extLst>
      <p:ext uri="{BB962C8B-B14F-4D97-AF65-F5344CB8AC3E}">
        <p14:creationId xmlns:p14="http://schemas.microsoft.com/office/powerpoint/2010/main" val="15257652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 </a:t>
            </a:r>
            <a:r>
              <a:rPr lang="en-US" b="0" dirty="0"/>
              <a:t>Illustrate</a:t>
            </a:r>
            <a:r>
              <a:rPr lang="en-US" b="0" baseline="0" dirty="0"/>
              <a:t> the use of the matrix</a:t>
            </a:r>
            <a:endParaRPr lang="en-US" b="0" dirty="0"/>
          </a:p>
          <a:p>
            <a:pPr eaLnBrk="1" hangingPunct="1"/>
            <a:r>
              <a:rPr lang="en-US" b="1" dirty="0"/>
              <a:t>Est. Presentation Time: </a:t>
            </a:r>
            <a:r>
              <a:rPr lang="en-US" dirty="0"/>
              <a:t>1-2 minute(s)</a:t>
            </a:r>
            <a:endParaRPr lang="en-US" b="1" dirty="0"/>
          </a:p>
          <a:p>
            <a:pPr eaLnBrk="1" hangingPunct="1"/>
            <a:r>
              <a:rPr lang="en-US" b="1" dirty="0"/>
              <a:t>Explanation of Cues/Builds: </a:t>
            </a:r>
            <a:r>
              <a:rPr lang="en-US" sz="1000" b="0" dirty="0"/>
              <a:t>Arrows</a:t>
            </a:r>
            <a:r>
              <a:rPr lang="en-US" sz="1000" b="0" baseline="0" dirty="0"/>
              <a:t> and circle appear on click.</a:t>
            </a:r>
            <a:endParaRPr lang="en-US" b="0" dirty="0"/>
          </a:p>
          <a:p>
            <a:pPr eaLnBrk="1" hangingPunct="1"/>
            <a:r>
              <a:rPr lang="en-US" b="1" dirty="0"/>
              <a:t>Suggested Comments: </a:t>
            </a:r>
            <a:r>
              <a:rPr lang="en-US" dirty="0"/>
              <a:t>[demonstrate the use of the matrix</a:t>
            </a:r>
            <a:r>
              <a:rPr lang="en-US" baseline="0" dirty="0"/>
              <a:t> for the scenario conditions given]. For these conditions, the matrix suggests a barrier for worker protection.</a:t>
            </a:r>
            <a:endParaRPr lang="en-US" b="0" dirty="0"/>
          </a:p>
          <a:p>
            <a:pPr eaLnBrk="1" hangingPunct="1"/>
            <a:r>
              <a:rPr lang="en-US" b="1" dirty="0"/>
              <a:t>Suggested Questions: </a:t>
            </a:r>
            <a:r>
              <a:rPr lang="en-US" dirty="0"/>
              <a:t>What assumptions are we making? Are TMAs</a:t>
            </a:r>
            <a:r>
              <a:rPr lang="en-US" baseline="0" dirty="0"/>
              <a:t> common on two-lane roads? We are assuming the TMA would fit in these conditions.</a:t>
            </a:r>
            <a:endParaRPr lang="en-US" dirty="0"/>
          </a:p>
          <a:p>
            <a:pPr eaLnBrk="1" hangingPunct="1"/>
            <a:r>
              <a:rPr lang="en-US" b="1" dirty="0"/>
              <a:t>Additional Information: </a:t>
            </a:r>
            <a:r>
              <a:rPr lang="en-US" dirty="0"/>
              <a:t>None</a:t>
            </a:r>
            <a:endParaRPr lang="en-US" b="1" dirty="0"/>
          </a:p>
          <a:p>
            <a:pPr eaLnBrk="1" hangingPunct="1"/>
            <a:r>
              <a:rPr lang="en-US" b="1" dirty="0"/>
              <a:t>Possible Problems: </a:t>
            </a:r>
            <a:r>
              <a:rPr lang="en-US" b="0" dirty="0"/>
              <a:t>Some</a:t>
            </a:r>
            <a:r>
              <a:rPr lang="en-US" b="0" baseline="0" dirty="0"/>
              <a:t> may disagree. That is fine. This is just guidance based on assumptions and engineering judgment.</a:t>
            </a:r>
            <a:endParaRPr lang="en-US"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2DB3021B-E09F-4CBE-A87D-C8481490014A}" type="slidenum">
              <a:rPr lang="en-US" smtClean="0"/>
              <a:pPr>
                <a:defRPr/>
              </a:pPr>
              <a:t>18</a:t>
            </a:fld>
            <a:endParaRPr lang="en-US" dirty="0"/>
          </a:p>
        </p:txBody>
      </p:sp>
    </p:spTree>
    <p:extLst>
      <p:ext uri="{BB962C8B-B14F-4D97-AF65-F5344CB8AC3E}">
        <p14:creationId xmlns:p14="http://schemas.microsoft.com/office/powerpoint/2010/main" val="9789939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 </a:t>
            </a:r>
            <a:r>
              <a:rPr lang="en-US" b="0" dirty="0"/>
              <a:t>Present</a:t>
            </a:r>
            <a:r>
              <a:rPr lang="en-US" b="0" baseline="0" dirty="0"/>
              <a:t> the same scenario with the flow chart</a:t>
            </a:r>
            <a:endParaRPr lang="en-US" b="0" dirty="0"/>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b="0" dirty="0"/>
              <a:t>[demonstrate</a:t>
            </a:r>
            <a:r>
              <a:rPr lang="en-US" b="0" baseline="0" dirty="0"/>
              <a:t> the use of the flow chart]. Notice that we arrive at the same conclusion: TMAs should be considered for this project.</a:t>
            </a:r>
            <a:endParaRPr lang="en-US" b="0"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Flow chart may not</a:t>
            </a:r>
            <a:r>
              <a:rPr lang="en-US" baseline="0" dirty="0"/>
              <a:t> be legible. Refer students to handout. Make sure you indicate the content of the boxes. TMA may be required in some states.</a:t>
            </a:r>
            <a:endParaRPr lang="en-US"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2DB3021B-E09F-4CBE-A87D-C8481490014A}" type="slidenum">
              <a:rPr lang="en-US" smtClean="0"/>
              <a:pPr>
                <a:defRPr/>
              </a:pPr>
              <a:t>19</a:t>
            </a:fld>
            <a:endParaRPr lang="en-US" dirty="0"/>
          </a:p>
        </p:txBody>
      </p:sp>
    </p:spTree>
    <p:extLst>
      <p:ext uri="{BB962C8B-B14F-4D97-AF65-F5344CB8AC3E}">
        <p14:creationId xmlns:p14="http://schemas.microsoft.com/office/powerpoint/2010/main" val="2237247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a:ln/>
        </p:spPr>
      </p:sp>
      <p:sp>
        <p:nvSpPr>
          <p:cNvPr id="133123" name="Notes Placeholder 2"/>
          <p:cNvSpPr>
            <a:spLocks noGrp="1"/>
          </p:cNvSpPr>
          <p:nvPr>
            <p:ph type="body" idx="1"/>
          </p:nvPr>
        </p:nvSpPr>
        <p:spPr>
          <a:noFill/>
          <a:ln/>
        </p:spPr>
        <p:txBody>
          <a:bodyPr/>
          <a:lstStyle/>
          <a:p>
            <a:pPr eaLnBrk="1" hangingPunct="1"/>
            <a:r>
              <a:rPr lang="en-US" sz="1000" b="1" dirty="0"/>
              <a:t>Key Message: </a:t>
            </a:r>
            <a:r>
              <a:rPr lang="en-US" sz="1000" dirty="0"/>
              <a:t>State the module objectives</a:t>
            </a:r>
          </a:p>
          <a:p>
            <a:pPr eaLnBrk="1" hangingPunct="1"/>
            <a:r>
              <a:rPr lang="en-US" sz="1000" b="1" dirty="0"/>
              <a:t>Est. Presentation Time: </a:t>
            </a:r>
            <a:r>
              <a:rPr lang="en-US" sz="1000" dirty="0"/>
              <a:t>Less than 1 minute(s)</a:t>
            </a:r>
          </a:p>
          <a:p>
            <a:pPr eaLnBrk="1" hangingPunct="1"/>
            <a:r>
              <a:rPr lang="en-US" sz="1000" b="1" dirty="0"/>
              <a:t>Explanation of Cues/Builds: </a:t>
            </a:r>
            <a:r>
              <a:rPr lang="en-US" sz="1000" dirty="0"/>
              <a:t>None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000" b="1" dirty="0"/>
              <a:t>Suggested Comments: </a:t>
            </a:r>
            <a:r>
              <a:rPr lang="en-US" sz="1000" dirty="0"/>
              <a:t>These are the objectives of this module. We will look at applying the Positive Protection flow chart and assessment tool to various scenarios and present</a:t>
            </a:r>
            <a:r>
              <a:rPr lang="en-US" sz="1000" baseline="0" dirty="0"/>
              <a:t> a Positive Protection matrix.</a:t>
            </a:r>
            <a:endParaRPr lang="en-US" sz="1000" b="1" dirty="0"/>
          </a:p>
          <a:p>
            <a:pPr eaLnBrk="1" hangingPunct="1"/>
            <a:r>
              <a:rPr lang="en-US" sz="1000" b="1" dirty="0"/>
              <a:t>Suggested Questions: </a:t>
            </a:r>
            <a:r>
              <a:rPr lang="en-US" sz="1000" dirty="0"/>
              <a:t>None</a:t>
            </a:r>
          </a:p>
          <a:p>
            <a:pPr eaLnBrk="1" hangingPunct="1"/>
            <a:r>
              <a:rPr lang="en-US" sz="1000" b="1" dirty="0"/>
              <a:t>Additional Information: </a:t>
            </a:r>
            <a:r>
              <a:rPr lang="en-US" sz="1000" dirty="0"/>
              <a:t>None</a:t>
            </a:r>
            <a:endParaRPr lang="en-US" sz="1000" b="1" dirty="0"/>
          </a:p>
          <a:p>
            <a:pPr eaLnBrk="1" hangingPunct="1"/>
            <a:r>
              <a:rPr lang="en-US" sz="1000" b="1" dirty="0"/>
              <a:t>Possible Problems: </a:t>
            </a:r>
            <a:r>
              <a:rPr lang="en-US" sz="1000" dirty="0"/>
              <a:t>None</a:t>
            </a:r>
          </a:p>
          <a:p>
            <a:endParaRPr lang="en-US" dirty="0"/>
          </a:p>
        </p:txBody>
      </p:sp>
      <p:sp>
        <p:nvSpPr>
          <p:cNvPr id="133124" name="Slide Number Placeholder 3"/>
          <p:cNvSpPr>
            <a:spLocks noGrp="1"/>
          </p:cNvSpPr>
          <p:nvPr>
            <p:ph type="sldNum" sz="quarter" idx="5"/>
          </p:nvPr>
        </p:nvSpPr>
        <p:spPr>
          <a:xfrm>
            <a:off x="3884613" y="8685213"/>
            <a:ext cx="2971800" cy="457200"/>
          </a:xfrm>
          <a:prstGeom prst="rect">
            <a:avLst/>
          </a:prstGeom>
          <a:noFill/>
        </p:spPr>
        <p:txBody>
          <a:bodyPr/>
          <a:lstStyle/>
          <a:p>
            <a:fld id="{C65262D3-5E0F-495C-B67B-F90BF41D0969}" type="slidenum">
              <a:rPr lang="en-US" smtClean="0"/>
              <a:pPr/>
              <a:t>2</a:t>
            </a:fld>
            <a:endParaRPr lang="en-US" dirty="0"/>
          </a:p>
        </p:txBody>
      </p:sp>
    </p:spTree>
    <p:extLst>
      <p:ext uri="{BB962C8B-B14F-4D97-AF65-F5344CB8AC3E}">
        <p14:creationId xmlns:p14="http://schemas.microsoft.com/office/powerpoint/2010/main" val="15478133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 </a:t>
            </a:r>
            <a:r>
              <a:rPr lang="en-US" b="0" dirty="0"/>
              <a:t>Discuss</a:t>
            </a:r>
            <a:r>
              <a:rPr lang="en-US" b="0" baseline="0" dirty="0"/>
              <a:t> sample scenario 3</a:t>
            </a:r>
            <a:endParaRPr lang="en-US" b="0" dirty="0"/>
          </a:p>
          <a:p>
            <a:pPr eaLnBrk="1" hangingPunct="1"/>
            <a:r>
              <a:rPr lang="en-US" b="1" dirty="0"/>
              <a:t>Est. Presentation Time: </a:t>
            </a:r>
            <a:r>
              <a:rPr lang="en-US" b="0" dirty="0"/>
              <a:t>1-2</a:t>
            </a:r>
            <a:r>
              <a:rPr lang="en-US" dirty="0"/>
              <a:t>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b="0" dirty="0"/>
              <a:t>What led</a:t>
            </a:r>
            <a:r>
              <a:rPr lang="en-US" b="0" baseline="0" dirty="0"/>
              <a:t> to this recommendation? Duration? Worker safety considerations?</a:t>
            </a:r>
            <a:endParaRPr lang="en-US" b="0" dirty="0"/>
          </a:p>
          <a:p>
            <a:pPr eaLnBrk="1" hangingPunct="1"/>
            <a:r>
              <a:rPr lang="en-US" b="1" dirty="0"/>
              <a:t>Suggested Questions: </a:t>
            </a:r>
            <a:r>
              <a:rPr lang="en-US" dirty="0"/>
              <a:t>Do you agree with this</a:t>
            </a:r>
            <a:r>
              <a:rPr lang="en-US" baseline="0" dirty="0"/>
              <a:t> recommendation?</a:t>
            </a:r>
            <a:endParaRPr lang="en-US" dirty="0"/>
          </a:p>
          <a:p>
            <a:pPr eaLnBrk="1" hangingPunct="1"/>
            <a:r>
              <a:rPr lang="en-US" b="1" dirty="0"/>
              <a:t>Additional Information: </a:t>
            </a:r>
            <a:r>
              <a:rPr lang="en-US" dirty="0"/>
              <a:t>None</a:t>
            </a:r>
            <a:endParaRPr lang="en-US" b="1" dirty="0"/>
          </a:p>
          <a:p>
            <a:pPr eaLnBrk="1" hangingPunct="1"/>
            <a:r>
              <a:rPr lang="en-US" b="1" dirty="0"/>
              <a:t>Possible Problems: </a:t>
            </a:r>
            <a:r>
              <a:rPr lang="en-US" b="0" dirty="0"/>
              <a:t>T</a:t>
            </a:r>
            <a:r>
              <a:rPr lang="en-US" dirty="0"/>
              <a:t>ry to generate</a:t>
            </a:r>
            <a:r>
              <a:rPr lang="en-US" baseline="0" dirty="0"/>
              <a:t> discussion. Best if there are disagreements. Do not take sides but facilitate the discussion.</a:t>
            </a:r>
            <a:endParaRPr lang="en-US"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2DB3021B-E09F-4CBE-A87D-C8481490014A}" type="slidenum">
              <a:rPr lang="en-US" smtClean="0"/>
              <a:pPr>
                <a:defRPr/>
              </a:pPr>
              <a:t>20</a:t>
            </a:fld>
            <a:endParaRPr lang="en-US" dirty="0"/>
          </a:p>
        </p:txBody>
      </p:sp>
    </p:spTree>
    <p:extLst>
      <p:ext uri="{BB962C8B-B14F-4D97-AF65-F5344CB8AC3E}">
        <p14:creationId xmlns:p14="http://schemas.microsoft.com/office/powerpoint/2010/main" val="3839572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 </a:t>
            </a:r>
            <a:r>
              <a:rPr lang="en-US" b="0" dirty="0"/>
              <a:t>Summarize the scenarios and seek input</a:t>
            </a:r>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b="0" dirty="0"/>
              <a:t>We have presented</a:t>
            </a:r>
            <a:r>
              <a:rPr lang="en-US" b="0" baseline="0" dirty="0"/>
              <a:t> a matrix (and flow chart and tool) that attempts to simplify a very complex decision affected by very many factors. There is no substitute for engineering judgment. This process provides support to your decision process and provides a framework for decision-making.</a:t>
            </a:r>
            <a:endParaRPr lang="en-US" b="0"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b="0" dirty="0"/>
              <a:t>May</a:t>
            </a:r>
            <a:r>
              <a:rPr lang="en-US" b="0" baseline="0" dirty="0"/>
              <a:t> want to keep this short based on the level of discussion achieved during the scenario discussions.</a:t>
            </a:r>
            <a:endParaRPr lang="en-US"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2DB3021B-E09F-4CBE-A87D-C8481490014A}" type="slidenum">
              <a:rPr lang="en-US" smtClean="0"/>
              <a:pPr>
                <a:defRPr/>
              </a:pPr>
              <a:t>21</a:t>
            </a:fld>
            <a:endParaRPr lang="en-US" dirty="0"/>
          </a:p>
        </p:txBody>
      </p:sp>
    </p:spTree>
    <p:extLst>
      <p:ext uri="{BB962C8B-B14F-4D97-AF65-F5344CB8AC3E}">
        <p14:creationId xmlns:p14="http://schemas.microsoft.com/office/powerpoint/2010/main" val="19939850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Slide Image Placeholder 1"/>
          <p:cNvSpPr>
            <a:spLocks noGrp="1" noRot="1" noChangeAspect="1" noTextEdit="1"/>
          </p:cNvSpPr>
          <p:nvPr>
            <p:ph type="sldImg"/>
          </p:nvPr>
        </p:nvSpPr>
        <p:spPr>
          <a:ln/>
        </p:spPr>
      </p:sp>
      <p:sp>
        <p:nvSpPr>
          <p:cNvPr id="246787" name="Notes Placeholder 2"/>
          <p:cNvSpPr>
            <a:spLocks noGrp="1"/>
          </p:cNvSpPr>
          <p:nvPr>
            <p:ph type="body" idx="1"/>
          </p:nvPr>
        </p:nvSpPr>
        <p:spPr>
          <a:noFill/>
          <a:ln/>
        </p:spPr>
        <p:txBody>
          <a:bodyPr/>
          <a:lstStyle/>
          <a:p>
            <a:pPr eaLnBrk="1" hangingPunct="1"/>
            <a:r>
              <a:rPr lang="en-US" b="1" dirty="0"/>
              <a:t>Key Message: </a:t>
            </a:r>
            <a:r>
              <a:rPr lang="en-US" dirty="0"/>
              <a:t>Recap slide</a:t>
            </a:r>
          </a:p>
          <a:p>
            <a:pPr eaLnBrk="1" hangingPunct="1"/>
            <a:r>
              <a:rPr lang="en-US" b="1" dirty="0"/>
              <a:t>Est. Presentation Time: </a:t>
            </a:r>
            <a:r>
              <a:rPr lang="en-US" dirty="0"/>
              <a:t>2-3 minutes</a:t>
            </a:r>
          </a:p>
          <a:p>
            <a:pPr eaLnBrk="1" hangingPunct="1"/>
            <a:r>
              <a:rPr lang="en-US" b="1" dirty="0"/>
              <a:t>Explanation of Cues/Builds: </a:t>
            </a:r>
            <a:r>
              <a:rPr lang="en-US" dirty="0"/>
              <a:t>None</a:t>
            </a:r>
          </a:p>
          <a:p>
            <a:pPr eaLnBrk="1" hangingPunct="1"/>
            <a:r>
              <a:rPr lang="en-US" b="1" dirty="0"/>
              <a:t>Suggested Comments: </a:t>
            </a:r>
            <a:r>
              <a:rPr lang="en-US" dirty="0"/>
              <a:t>Self explanatory. Try to gauge understanding by asking these questions and others.</a:t>
            </a:r>
          </a:p>
          <a:p>
            <a:pPr eaLnBrk="1" hangingPunct="1"/>
            <a:r>
              <a:rPr lang="en-US" b="1" dirty="0"/>
              <a:t>Suggested Questions: </a:t>
            </a:r>
            <a:r>
              <a:rPr lang="en-US" dirty="0"/>
              <a:t>Shown.</a:t>
            </a:r>
          </a:p>
          <a:p>
            <a:pPr eaLnBrk="1" hangingPunct="1"/>
            <a:r>
              <a:rPr lang="en-US" b="1" dirty="0"/>
              <a:t>Additional Information: </a:t>
            </a:r>
            <a:r>
              <a:rPr lang="en-US" dirty="0"/>
              <a:t>None</a:t>
            </a:r>
          </a:p>
          <a:p>
            <a:pPr eaLnBrk="1" hangingPunct="1"/>
            <a:r>
              <a:rPr lang="en-US" b="1" dirty="0"/>
              <a:t>Possible Problems: </a:t>
            </a:r>
            <a:r>
              <a:rPr lang="en-US" dirty="0"/>
              <a:t>None</a:t>
            </a:r>
          </a:p>
          <a:p>
            <a:endParaRPr lang="en-US" dirty="0"/>
          </a:p>
        </p:txBody>
      </p:sp>
      <p:sp>
        <p:nvSpPr>
          <p:cNvPr id="246788" name="Slide Number Placeholder 3"/>
          <p:cNvSpPr>
            <a:spLocks noGrp="1"/>
          </p:cNvSpPr>
          <p:nvPr>
            <p:ph type="sldNum" sz="quarter" idx="5"/>
          </p:nvPr>
        </p:nvSpPr>
        <p:spPr>
          <a:xfrm>
            <a:off x="3884613" y="8685213"/>
            <a:ext cx="2971800" cy="457200"/>
          </a:xfrm>
          <a:prstGeom prst="rect">
            <a:avLst/>
          </a:prstGeom>
          <a:noFill/>
        </p:spPr>
        <p:txBody>
          <a:bodyPr/>
          <a:lstStyle/>
          <a:p>
            <a:fld id="{EE511C88-1D13-44A0-AF1F-9789D4D56542}" type="slidenum">
              <a:rPr lang="en-US" smtClean="0"/>
              <a:pPr/>
              <a:t>22</a:t>
            </a:fld>
            <a:endParaRPr lang="en-US" dirty="0"/>
          </a:p>
        </p:txBody>
      </p:sp>
    </p:spTree>
    <p:extLst>
      <p:ext uri="{BB962C8B-B14F-4D97-AF65-F5344CB8AC3E}">
        <p14:creationId xmlns:p14="http://schemas.microsoft.com/office/powerpoint/2010/main" val="3122912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p:cNvSpPr>
            <a:spLocks noGrp="1" noRot="1" noChangeAspect="1" noTextEdit="1"/>
          </p:cNvSpPr>
          <p:nvPr>
            <p:ph type="sldImg"/>
          </p:nvPr>
        </p:nvSpPr>
        <p:spPr bwMode="auto">
          <a:noFill/>
          <a:ln>
            <a:solidFill>
              <a:srgbClr val="000000"/>
            </a:solidFill>
            <a:miter lim="800000"/>
            <a:headEnd/>
            <a:tailEnd/>
          </a:ln>
        </p:spPr>
      </p:sp>
      <p:sp>
        <p:nvSpPr>
          <p:cNvPr id="292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a:p>
        </p:txBody>
      </p:sp>
      <p:sp>
        <p:nvSpPr>
          <p:cNvPr id="108548" name="Slide Number Placeholder 3"/>
          <p:cNvSpPr>
            <a:spLocks noGrp="1"/>
          </p:cNvSpPr>
          <p:nvPr>
            <p:ph type="sldNum" sz="quarter" idx="5"/>
          </p:nvPr>
        </p:nvSpPr>
        <p:spPr bwMode="auto">
          <a:ln>
            <a:miter lim="800000"/>
            <a:headEnd/>
            <a:tailEnd/>
          </a:ln>
        </p:spPr>
        <p:txBody>
          <a:bodyPr/>
          <a:lstStyle/>
          <a:p>
            <a:pPr>
              <a:defRPr/>
            </a:pPr>
            <a:fld id="{F73E7F64-9528-4068-BB5B-24DF576B05AE}" type="slidenum">
              <a:rPr lang="en-US"/>
              <a:pPr>
                <a:defRPr/>
              </a:pPr>
              <a:t>23</a:t>
            </a:fld>
            <a:endParaRPr lang="en-US" dirty="0"/>
          </a:p>
        </p:txBody>
      </p:sp>
    </p:spTree>
    <p:extLst>
      <p:ext uri="{BB962C8B-B14F-4D97-AF65-F5344CB8AC3E}">
        <p14:creationId xmlns:p14="http://schemas.microsoft.com/office/powerpoint/2010/main" val="2635847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sz="1050" b="1" dirty="0"/>
              <a:t>Key Message: </a:t>
            </a:r>
            <a:r>
              <a:rPr lang="en-US" sz="1050" b="0" dirty="0"/>
              <a:t>Discuss</a:t>
            </a:r>
            <a:r>
              <a:rPr lang="en-US" sz="1050" b="0" baseline="0" dirty="0"/>
              <a:t> key decision points</a:t>
            </a:r>
            <a:endParaRPr lang="en-US" sz="1050" b="0" dirty="0"/>
          </a:p>
          <a:p>
            <a:pPr eaLnBrk="1" hangingPunct="1"/>
            <a:r>
              <a:rPr lang="en-US" sz="1050" b="1" dirty="0"/>
              <a:t>Est. Presentation Time: </a:t>
            </a:r>
            <a:r>
              <a:rPr lang="en-US" sz="1050" b="0" dirty="0"/>
              <a:t>2-3</a:t>
            </a:r>
            <a:r>
              <a:rPr lang="en-US" sz="1050" dirty="0"/>
              <a:t> minute(s)</a:t>
            </a:r>
            <a:endParaRPr lang="en-US" sz="1050" b="1" dirty="0"/>
          </a:p>
          <a:p>
            <a:pPr eaLnBrk="1" hangingPunct="1"/>
            <a:r>
              <a:rPr lang="en-US" sz="1050" b="1" dirty="0"/>
              <a:t>Explanation of Cues/Builds: </a:t>
            </a:r>
            <a:r>
              <a:rPr lang="en-US" sz="1050" b="0" dirty="0"/>
              <a:t>Tex</a:t>
            </a:r>
            <a:r>
              <a:rPr lang="en-US" sz="1050" b="0" baseline="0" dirty="0"/>
              <a:t>t boxes on right appear on clicks</a:t>
            </a:r>
            <a:endParaRPr lang="en-US" sz="1050" dirty="0"/>
          </a:p>
          <a:p>
            <a:pPr eaLnBrk="1" hangingPunct="1"/>
            <a:r>
              <a:rPr lang="en-US" sz="1050" b="1" dirty="0"/>
              <a:t>Suggested Comments: </a:t>
            </a:r>
            <a:r>
              <a:rPr lang="en-US" sz="1050" b="0" dirty="0"/>
              <a:t>In</a:t>
            </a:r>
            <a:r>
              <a:rPr lang="en-US" sz="1050" b="0" baseline="0" dirty="0"/>
              <a:t> assessing the need for Positive Protection, and based on the processes we evaluated, the first key decisions we need to make is whether the project is a moving or a stationary operation. If it is moving, we need to check if there is sufficient RAD. For moving operations, the options are, other than law enforcement officers, [click] the ones you see here. TMAs are common and usually required for multilane highways with speeds higher than 45 mph. Some of the barriers we discussed are applicable to moving operations. For stationary operations, we need to assess the duration. The duration would be a main factor. For those projects [click], these devices, among others may be best suited.</a:t>
            </a:r>
            <a:endParaRPr lang="en-US" sz="1050" b="0" dirty="0"/>
          </a:p>
          <a:p>
            <a:pPr eaLnBrk="1" hangingPunct="1"/>
            <a:r>
              <a:rPr lang="en-US" sz="1050" b="1" dirty="0"/>
              <a:t>Suggested Questions: </a:t>
            </a:r>
            <a:r>
              <a:rPr lang="en-US" sz="1050" dirty="0"/>
              <a:t>How does the RAD</a:t>
            </a:r>
            <a:r>
              <a:rPr lang="en-US" sz="1050" baseline="0" dirty="0"/>
              <a:t> affect this decision? (next slide). Duration?</a:t>
            </a:r>
            <a:endParaRPr lang="en-US" sz="1050" dirty="0"/>
          </a:p>
          <a:p>
            <a:pPr eaLnBrk="1" hangingPunct="1"/>
            <a:r>
              <a:rPr lang="en-US" sz="1050" b="1" dirty="0"/>
              <a:t>Additional Information: </a:t>
            </a:r>
            <a:r>
              <a:rPr lang="en-US" sz="1050" dirty="0"/>
              <a:t>None</a:t>
            </a:r>
            <a:endParaRPr lang="en-US" sz="1050" b="1" dirty="0"/>
          </a:p>
          <a:p>
            <a:pPr eaLnBrk="1" hangingPunct="1"/>
            <a:r>
              <a:rPr lang="en-US" sz="1050" b="1" dirty="0"/>
              <a:t>Possible Problems: </a:t>
            </a:r>
            <a:r>
              <a:rPr lang="en-US" sz="1050" dirty="0"/>
              <a:t>We are simplifying</a:t>
            </a:r>
            <a:r>
              <a:rPr lang="en-US" sz="1050" baseline="0" dirty="0"/>
              <a:t> a very complex decision. Emphasize this is not a black box and that these are examples (not all inclusive). Engineering judgment is required, and every project is different. TMAs may be required in some states.</a:t>
            </a:r>
            <a:endParaRPr lang="en-US" sz="1050"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2DB3021B-E09F-4CBE-A87D-C8481490014A}" type="slidenum">
              <a:rPr lang="en-US" smtClean="0"/>
              <a:pPr>
                <a:defRPr/>
              </a:pPr>
              <a:t>3</a:t>
            </a:fld>
            <a:endParaRPr lang="en-US" dirty="0"/>
          </a:p>
        </p:txBody>
      </p:sp>
    </p:spTree>
    <p:extLst>
      <p:ext uri="{BB962C8B-B14F-4D97-AF65-F5344CB8AC3E}">
        <p14:creationId xmlns:p14="http://schemas.microsoft.com/office/powerpoint/2010/main" val="10449380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sz="1000" b="1" dirty="0"/>
              <a:t>Key Message: </a:t>
            </a:r>
            <a:r>
              <a:rPr lang="en-US" sz="1000" b="0" dirty="0"/>
              <a:t>Discuss</a:t>
            </a:r>
            <a:r>
              <a:rPr lang="en-US" sz="1000" b="0" baseline="0" dirty="0"/>
              <a:t> key decision points</a:t>
            </a:r>
            <a:endParaRPr lang="en-US" sz="1000" b="0" dirty="0"/>
          </a:p>
          <a:p>
            <a:pPr eaLnBrk="1" hangingPunct="1"/>
            <a:r>
              <a:rPr lang="en-US" sz="1000" b="1" dirty="0"/>
              <a:t>Est. Presentation Time: </a:t>
            </a:r>
            <a:r>
              <a:rPr lang="en-US" sz="1000" b="0" dirty="0"/>
              <a:t>2-3</a:t>
            </a:r>
            <a:r>
              <a:rPr lang="en-US" sz="1000" dirty="0"/>
              <a:t> minute(s)</a:t>
            </a:r>
            <a:endParaRPr lang="en-US" sz="1000" b="1" dirty="0"/>
          </a:p>
          <a:p>
            <a:pPr eaLnBrk="1" hangingPunct="1"/>
            <a:r>
              <a:rPr lang="en-US" sz="1000" b="1" dirty="0"/>
              <a:t>Explanation of Cues/Builds: </a:t>
            </a:r>
            <a:r>
              <a:rPr lang="en-US" sz="1000" b="0" dirty="0"/>
              <a:t>Tex</a:t>
            </a:r>
            <a:r>
              <a:rPr lang="en-US" sz="1000" b="0" baseline="0" dirty="0"/>
              <a:t>t boxes on right appear on clicks</a:t>
            </a:r>
            <a:endParaRPr lang="en-US" sz="1000" dirty="0"/>
          </a:p>
          <a:p>
            <a:pPr eaLnBrk="1" hangingPunct="1"/>
            <a:r>
              <a:rPr lang="en-US" sz="1000" b="1" dirty="0"/>
              <a:t>Suggested Comments: </a:t>
            </a:r>
            <a:r>
              <a:rPr lang="en-US" sz="1000" b="0" dirty="0"/>
              <a:t>If the RAD is adequate, then we can use shadow vehicles with TMAs or steel barriers.</a:t>
            </a:r>
            <a:r>
              <a:rPr lang="en-US" sz="1000" b="0" baseline="0" dirty="0"/>
              <a:t> If there is no RAD, then we should consider steel or mobile barriers.</a:t>
            </a:r>
            <a:endParaRPr lang="en-US" sz="1000" b="0" dirty="0"/>
          </a:p>
          <a:p>
            <a:pPr eaLnBrk="1" hangingPunct="1"/>
            <a:r>
              <a:rPr lang="en-US" sz="1000" b="1" dirty="0"/>
              <a:t>Suggested Questions: </a:t>
            </a:r>
            <a:r>
              <a:rPr lang="en-US" sz="1000" dirty="0"/>
              <a:t>How does the RAD</a:t>
            </a:r>
            <a:r>
              <a:rPr lang="en-US" sz="1000" baseline="0" dirty="0"/>
              <a:t> affect this decision?</a:t>
            </a:r>
            <a:endParaRPr lang="en-US" sz="1000" dirty="0"/>
          </a:p>
          <a:p>
            <a:pPr eaLnBrk="1" hangingPunct="1"/>
            <a:r>
              <a:rPr lang="en-US" sz="1000" b="1" dirty="0"/>
              <a:t>Additional Information: </a:t>
            </a:r>
            <a:r>
              <a:rPr lang="en-US" sz="1000" dirty="0"/>
              <a:t>None</a:t>
            </a:r>
            <a:endParaRPr lang="en-US" sz="1000" b="1" dirty="0"/>
          </a:p>
          <a:p>
            <a:pPr eaLnBrk="1" hangingPunct="1"/>
            <a:r>
              <a:rPr lang="en-US" sz="1000" b="1" dirty="0"/>
              <a:t>Possible Problems: </a:t>
            </a:r>
            <a:r>
              <a:rPr lang="en-US" sz="1000" dirty="0"/>
              <a:t>Mobile</a:t>
            </a:r>
            <a:r>
              <a:rPr lang="en-US" sz="1000" baseline="0" dirty="0"/>
              <a:t> barriers are proprietary and may require rental for several projects. Treat as a summary. These devices have been discussed earlier.</a:t>
            </a:r>
            <a:endParaRPr lang="en-US" sz="1000" dirty="0"/>
          </a:p>
          <a:p>
            <a:endParaRPr lang="en-US"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2DB3021B-E09F-4CBE-A87D-C8481490014A}" type="slidenum">
              <a:rPr lang="en-US" smtClean="0"/>
              <a:pPr>
                <a:defRPr/>
              </a:pPr>
              <a:t>4</a:t>
            </a:fld>
            <a:endParaRPr lang="en-US" dirty="0"/>
          </a:p>
        </p:txBody>
      </p:sp>
    </p:spTree>
    <p:extLst>
      <p:ext uri="{BB962C8B-B14F-4D97-AF65-F5344CB8AC3E}">
        <p14:creationId xmlns:p14="http://schemas.microsoft.com/office/powerpoint/2010/main" val="3261162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sz="1000" b="1" dirty="0"/>
              <a:t>Key Message: </a:t>
            </a:r>
            <a:r>
              <a:rPr lang="en-US" sz="1000" b="0" dirty="0"/>
              <a:t>Discuss</a:t>
            </a:r>
            <a:r>
              <a:rPr lang="en-US" sz="1000" b="0" baseline="0" dirty="0"/>
              <a:t> key decision points</a:t>
            </a:r>
            <a:endParaRPr lang="en-US" sz="1000" b="0" dirty="0"/>
          </a:p>
          <a:p>
            <a:pPr eaLnBrk="1" hangingPunct="1"/>
            <a:r>
              <a:rPr lang="en-US" sz="1000" b="1" dirty="0"/>
              <a:t>Est. Presentation Time: </a:t>
            </a:r>
            <a:r>
              <a:rPr lang="en-US" sz="1000" b="0" dirty="0"/>
              <a:t>2-3</a:t>
            </a:r>
            <a:r>
              <a:rPr lang="en-US" sz="1000" dirty="0"/>
              <a:t> minute(s)</a:t>
            </a:r>
            <a:endParaRPr lang="en-US" sz="1000" b="1" dirty="0"/>
          </a:p>
          <a:p>
            <a:pPr eaLnBrk="1" hangingPunct="1"/>
            <a:r>
              <a:rPr lang="en-US" sz="1000" b="1" dirty="0"/>
              <a:t>Explanation of Cues/Builds: </a:t>
            </a:r>
            <a:r>
              <a:rPr lang="en-US" sz="1000" b="0" dirty="0"/>
              <a:t>Tex</a:t>
            </a:r>
            <a:r>
              <a:rPr lang="en-US" sz="1000" b="0" baseline="0" dirty="0"/>
              <a:t>t boxes on right appear on clicks</a:t>
            </a:r>
            <a:endParaRPr lang="en-US" sz="1000" dirty="0"/>
          </a:p>
          <a:p>
            <a:pPr eaLnBrk="1" hangingPunct="1"/>
            <a:r>
              <a:rPr lang="en-US" sz="1000" b="1" dirty="0"/>
              <a:t>Suggested Comments: </a:t>
            </a:r>
            <a:r>
              <a:rPr lang="en-US" sz="1000" b="0" dirty="0"/>
              <a:t>For stationary operations,</a:t>
            </a:r>
            <a:r>
              <a:rPr lang="en-US" sz="1000" b="0" baseline="0" dirty="0"/>
              <a:t> as an example, duration is a major factor. These are some of the Positive Protection devices and “other” strategies that may be considered.</a:t>
            </a:r>
            <a:endParaRPr lang="en-US" sz="1000" b="0" dirty="0"/>
          </a:p>
          <a:p>
            <a:pPr eaLnBrk="1" hangingPunct="1"/>
            <a:r>
              <a:rPr lang="en-US" sz="1000" b="1" dirty="0"/>
              <a:t>Suggested Questions: </a:t>
            </a:r>
            <a:r>
              <a:rPr lang="en-US" sz="1000" b="0" dirty="0"/>
              <a:t>By</a:t>
            </a:r>
            <a:r>
              <a:rPr lang="en-US" sz="1000" b="0" baseline="0" dirty="0"/>
              <a:t> definition, how long are “long term” projects? More than 3 days.</a:t>
            </a:r>
            <a:endParaRPr lang="en-US" sz="1000" dirty="0"/>
          </a:p>
          <a:p>
            <a:pPr eaLnBrk="1" hangingPunct="1"/>
            <a:r>
              <a:rPr lang="en-US" sz="1000" b="1" dirty="0"/>
              <a:t>Additional Information: </a:t>
            </a:r>
            <a:r>
              <a:rPr lang="en-US" sz="1000" b="0" dirty="0"/>
              <a:t>Treat</a:t>
            </a:r>
            <a:r>
              <a:rPr lang="en-US" sz="1000" b="0" baseline="0" dirty="0"/>
              <a:t> as an EXAMPLE.</a:t>
            </a:r>
            <a:endParaRPr lang="en-US" sz="1000" b="1" dirty="0"/>
          </a:p>
          <a:p>
            <a:pPr eaLnBrk="1" hangingPunct="1"/>
            <a:r>
              <a:rPr lang="en-US" sz="1000" b="1" dirty="0"/>
              <a:t>Possible Problems: </a:t>
            </a:r>
            <a:r>
              <a:rPr lang="en-US" sz="1000" dirty="0"/>
              <a:t>This is an EXAMPLE of the decision</a:t>
            </a:r>
            <a:r>
              <a:rPr lang="en-US" sz="1000" baseline="0" dirty="0"/>
              <a:t> making process based on DURATION. As previously discussed, there are several other factors to consider</a:t>
            </a:r>
            <a:endParaRPr lang="en-US" sz="1000" dirty="0"/>
          </a:p>
          <a:p>
            <a:endParaRPr lang="en-US"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2DB3021B-E09F-4CBE-A87D-C8481490014A}" type="slidenum">
              <a:rPr lang="en-US" smtClean="0"/>
              <a:pPr>
                <a:defRPr/>
              </a:pPr>
              <a:t>5</a:t>
            </a:fld>
            <a:endParaRPr lang="en-US" dirty="0"/>
          </a:p>
        </p:txBody>
      </p:sp>
    </p:spTree>
    <p:extLst>
      <p:ext uri="{BB962C8B-B14F-4D97-AF65-F5344CB8AC3E}">
        <p14:creationId xmlns:p14="http://schemas.microsoft.com/office/powerpoint/2010/main" val="1574729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sz="1050" b="1" dirty="0"/>
              <a:t>Key Message: </a:t>
            </a:r>
            <a:r>
              <a:rPr lang="en-US" sz="1050" b="0" dirty="0"/>
              <a:t>Discuss</a:t>
            </a:r>
            <a:r>
              <a:rPr lang="en-US" sz="1050" b="0" baseline="0" dirty="0"/>
              <a:t> basis for decision matrix</a:t>
            </a:r>
            <a:endParaRPr lang="en-US" sz="1050" b="0" dirty="0"/>
          </a:p>
          <a:p>
            <a:pPr eaLnBrk="1" hangingPunct="1"/>
            <a:r>
              <a:rPr lang="en-US" sz="1050" b="1" dirty="0"/>
              <a:t>Est. Presentation Time: </a:t>
            </a:r>
            <a:r>
              <a:rPr lang="en-US" sz="1050" dirty="0"/>
              <a:t>Less than 1 minute(s)</a:t>
            </a:r>
            <a:endParaRPr lang="en-US" sz="1050" b="1" dirty="0"/>
          </a:p>
          <a:p>
            <a:pPr eaLnBrk="1" hangingPunct="1"/>
            <a:r>
              <a:rPr lang="en-US" sz="1050" b="1" dirty="0"/>
              <a:t>Explanation of Cues/Builds: </a:t>
            </a:r>
            <a:r>
              <a:rPr lang="en-US" sz="1050" b="0" dirty="0"/>
              <a:t>Text</a:t>
            </a:r>
            <a:r>
              <a:rPr lang="en-US" sz="1050" b="0" baseline="0" dirty="0"/>
              <a:t> box appears on click</a:t>
            </a:r>
            <a:endParaRPr lang="en-US" sz="1050" dirty="0"/>
          </a:p>
          <a:p>
            <a:pPr eaLnBrk="1" hangingPunct="1"/>
            <a:r>
              <a:rPr lang="en-US" sz="1050" b="1" dirty="0"/>
              <a:t>Suggested Comments: </a:t>
            </a:r>
            <a:r>
              <a:rPr lang="en-US" sz="1050" b="0" dirty="0"/>
              <a:t>Using similar</a:t>
            </a:r>
            <a:r>
              <a:rPr lang="en-US" sz="1050" b="0" baseline="0" dirty="0"/>
              <a:t> decision points, we have developed a Positive Protection assessment matrix, to provide guidance and support for your decisions. We looked at the Positive Protection assessment tool, the existing guidance we found, input from our Positive Protection Task Force and added to our judgment, we compiled a Positive Protection “guidance” decision matrix. This matrix is the result of the items listed on the screen. All these items are considered the “ingredients” that resulted in the matrix. Let’s look at it.</a:t>
            </a:r>
            <a:endParaRPr lang="en-US" sz="1050" b="0" dirty="0"/>
          </a:p>
          <a:p>
            <a:pPr eaLnBrk="1" hangingPunct="1"/>
            <a:r>
              <a:rPr lang="en-US" sz="1050" b="1" dirty="0"/>
              <a:t>Suggested Questions: </a:t>
            </a:r>
            <a:r>
              <a:rPr lang="en-US" sz="1050" dirty="0"/>
              <a:t>None</a:t>
            </a:r>
          </a:p>
          <a:p>
            <a:pPr eaLnBrk="1" hangingPunct="1"/>
            <a:r>
              <a:rPr lang="en-US" sz="1050" b="1" dirty="0"/>
              <a:t>Additional Information: </a:t>
            </a:r>
            <a:r>
              <a:rPr lang="en-US" sz="1050" dirty="0"/>
              <a:t>Existing guidance refers</a:t>
            </a:r>
            <a:r>
              <a:rPr lang="en-US" sz="1050" baseline="0" dirty="0"/>
              <a:t> to some of the Positive Protection decision processes in place. </a:t>
            </a:r>
            <a:endParaRPr lang="en-US" sz="1050" b="1" dirty="0"/>
          </a:p>
          <a:p>
            <a:pPr eaLnBrk="1" hangingPunct="1"/>
            <a:r>
              <a:rPr lang="en-US" sz="1050" b="1" dirty="0"/>
              <a:t>Possible Problems: </a:t>
            </a:r>
            <a:r>
              <a:rPr lang="en-US" sz="1050" i="0" dirty="0">
                <a:cs typeface="Arial" panose="020B0604020202020204" pitchFamily="34" charset="0"/>
              </a:rPr>
              <a:t>This matrix provides GUIDANCE. It is not a warrant nor is it a substitute for engineering judgment!</a:t>
            </a:r>
            <a:endParaRPr lang="en-US" sz="1050" i="0"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2DB3021B-E09F-4CBE-A87D-C8481490014A}" type="slidenum">
              <a:rPr lang="en-US" smtClean="0"/>
              <a:pPr>
                <a:defRPr/>
              </a:pPr>
              <a:t>6</a:t>
            </a:fld>
            <a:endParaRPr lang="en-US" dirty="0"/>
          </a:p>
        </p:txBody>
      </p:sp>
    </p:spTree>
    <p:extLst>
      <p:ext uri="{BB962C8B-B14F-4D97-AF65-F5344CB8AC3E}">
        <p14:creationId xmlns:p14="http://schemas.microsoft.com/office/powerpoint/2010/main" val="3768692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sz="1000" b="1" dirty="0"/>
              <a:t>Key Message: </a:t>
            </a:r>
            <a:r>
              <a:rPr lang="fr-FR" sz="1000" dirty="0"/>
              <a:t>Positive protection selection</a:t>
            </a:r>
            <a:r>
              <a:rPr lang="fr-FR" sz="1000" baseline="0" dirty="0"/>
              <a:t> </a:t>
            </a:r>
            <a:r>
              <a:rPr lang="fr-FR" sz="1000" dirty="0"/>
              <a:t>matrix </a:t>
            </a:r>
            <a:endParaRPr lang="en-US" sz="1000" dirty="0"/>
          </a:p>
          <a:p>
            <a:pPr eaLnBrk="1" hangingPunct="1"/>
            <a:r>
              <a:rPr lang="en-US" sz="1000" b="1" dirty="0"/>
              <a:t>Est. Presentation Time: </a:t>
            </a:r>
            <a:r>
              <a:rPr lang="en-US" sz="1000" dirty="0"/>
              <a:t>Several minutes</a:t>
            </a:r>
            <a:endParaRPr lang="en-US" sz="1000" b="1" dirty="0"/>
          </a:p>
          <a:p>
            <a:pPr eaLnBrk="1" hangingPunct="1"/>
            <a:r>
              <a:rPr lang="en-US" sz="1000" b="1" dirty="0"/>
              <a:t>Explanation of Cues/Builds: </a:t>
            </a:r>
            <a:r>
              <a:rPr lang="en-US" sz="1000" dirty="0"/>
              <a:t>None</a:t>
            </a:r>
          </a:p>
          <a:p>
            <a:pPr eaLnBrk="1" hangingPunct="1"/>
            <a:r>
              <a:rPr lang="en-US" sz="1000" b="1" dirty="0"/>
              <a:t>Suggested Comments: </a:t>
            </a:r>
            <a:r>
              <a:rPr lang="en-US" sz="1000" b="0" dirty="0"/>
              <a:t>Here is</a:t>
            </a:r>
            <a:r>
              <a:rPr lang="en-US" sz="1000" b="0" baseline="0" dirty="0"/>
              <a:t> the matrix. Remember that this is Guidance ONLY. You may adjust based on all the factors we have discussed, including your own engineering judgment and other factors. First let’s look at the legend on the right hand side. [explain the colors]. The column headings refer to the project duration as indicated on the legend on the lower right. We have listed several work types. Of course, this list is not all-inclusive, but it gives you an idea (“supports your decision-making”) when evaluating the need for Positive Protection devices. [Provide examples as needed]</a:t>
            </a:r>
            <a:endParaRPr lang="en-US" sz="1000" b="0" dirty="0"/>
          </a:p>
          <a:p>
            <a:pPr eaLnBrk="1" hangingPunct="1"/>
            <a:r>
              <a:rPr lang="en-US" sz="1000" b="1" dirty="0"/>
              <a:t>Suggested Questions: </a:t>
            </a:r>
            <a:r>
              <a:rPr lang="en-US" sz="1000" dirty="0"/>
              <a:t>None</a:t>
            </a:r>
          </a:p>
          <a:p>
            <a:pPr eaLnBrk="1" hangingPunct="1"/>
            <a:r>
              <a:rPr lang="en-US" sz="1000" b="1" dirty="0"/>
              <a:t>Additional Information: </a:t>
            </a:r>
            <a:r>
              <a:rPr lang="en-US" sz="1000" dirty="0"/>
              <a:t>This matrix</a:t>
            </a:r>
            <a:r>
              <a:rPr lang="en-US" sz="1000" baseline="0" dirty="0"/>
              <a:t> excludes law enforcement</a:t>
            </a:r>
            <a:endParaRPr lang="en-US" sz="1000" b="1" dirty="0"/>
          </a:p>
          <a:p>
            <a:pPr eaLnBrk="1" hangingPunct="1"/>
            <a:r>
              <a:rPr lang="en-US" sz="1000" b="1" dirty="0"/>
              <a:t>Possible Problems: </a:t>
            </a:r>
            <a:r>
              <a:rPr lang="en-US" sz="1000" dirty="0"/>
              <a:t>Colors and numbers indicate</a:t>
            </a:r>
            <a:r>
              <a:rPr lang="en-US" sz="1000" baseline="0" dirty="0"/>
              <a:t> the same. Colors are used to facilitate at-a-glance viewing.  TMA may be required in some states. </a:t>
            </a:r>
            <a:r>
              <a:rPr lang="en-US" sz="1000" kern="1200" dirty="0">
                <a:solidFill>
                  <a:schemeClr val="tx1"/>
                </a:solidFill>
                <a:latin typeface="Arial" charset="0"/>
                <a:ea typeface="+mn-ea"/>
                <a:cs typeface="+mn-cs"/>
              </a:rPr>
              <a:t>Shoulder work and Ramp/Lane Closure are not types of work. Clarify. Re: Bridge Inspection:</a:t>
            </a:r>
            <a:r>
              <a:rPr lang="en-US" sz="1000" kern="1200" baseline="0" dirty="0">
                <a:solidFill>
                  <a:schemeClr val="tx1"/>
                </a:solidFill>
                <a:latin typeface="Arial" charset="0"/>
                <a:ea typeface="+mn-ea"/>
                <a:cs typeface="+mn-cs"/>
              </a:rPr>
              <a:t> “</a:t>
            </a:r>
            <a:r>
              <a:rPr lang="en-US" sz="1000" kern="1200" dirty="0">
                <a:solidFill>
                  <a:schemeClr val="tx1"/>
                </a:solidFill>
                <a:latin typeface="Arial" charset="0"/>
                <a:ea typeface="+mn-ea"/>
                <a:cs typeface="+mn-cs"/>
              </a:rPr>
              <a:t>Mobile” in this instance refers to work that mover intermittently (as opposed to continuously). Bridge inspection is usually a mobile operation, depending on whether there is lane.  May not be legible </a:t>
            </a:r>
            <a:r>
              <a:rPr lang="en-US" sz="1000" kern="1200">
                <a:solidFill>
                  <a:schemeClr val="tx1"/>
                </a:solidFill>
                <a:latin typeface="Arial" charset="0"/>
                <a:ea typeface="+mn-ea"/>
                <a:cs typeface="+mn-cs"/>
              </a:rPr>
              <a:t>due to point size.</a:t>
            </a:r>
            <a:endParaRPr lang="en-US" sz="1000"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2DB3021B-E09F-4CBE-A87D-C8481490014A}" type="slidenum">
              <a:rPr lang="en-US" smtClean="0"/>
              <a:pPr>
                <a:defRPr/>
              </a:pPr>
              <a:t>7</a:t>
            </a:fld>
            <a:endParaRPr lang="en-US" dirty="0"/>
          </a:p>
        </p:txBody>
      </p:sp>
    </p:spTree>
    <p:extLst>
      <p:ext uri="{BB962C8B-B14F-4D97-AF65-F5344CB8AC3E}">
        <p14:creationId xmlns:p14="http://schemas.microsoft.com/office/powerpoint/2010/main" val="3092144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sz="1000" b="1" dirty="0"/>
              <a:t>Key Message: </a:t>
            </a:r>
            <a:r>
              <a:rPr lang="en-US" sz="1000" b="0" dirty="0"/>
              <a:t>Introduce sample scenarios</a:t>
            </a:r>
          </a:p>
          <a:p>
            <a:pPr eaLnBrk="1" hangingPunct="1"/>
            <a:r>
              <a:rPr lang="en-US" sz="1000" b="1" dirty="0"/>
              <a:t>Est. Presentation Time: </a:t>
            </a:r>
            <a:r>
              <a:rPr lang="en-US" sz="1000" dirty="0"/>
              <a:t>Less than 1 minute(s)</a:t>
            </a:r>
            <a:endParaRPr lang="en-US" sz="1000" b="1" dirty="0"/>
          </a:p>
          <a:p>
            <a:pPr eaLnBrk="1" hangingPunct="1"/>
            <a:r>
              <a:rPr lang="en-US" sz="1000" b="1" dirty="0"/>
              <a:t>Explanation of Cues/Builds: </a:t>
            </a:r>
            <a:r>
              <a:rPr lang="en-US" sz="1000" dirty="0"/>
              <a:t>None</a:t>
            </a:r>
          </a:p>
          <a:p>
            <a:r>
              <a:rPr lang="en-US" sz="1000" b="1" dirty="0"/>
              <a:t>Suggested Comments: </a:t>
            </a:r>
            <a:r>
              <a:rPr lang="en-US" sz="1000" dirty="0"/>
              <a:t>For the following three sample scenarios, let’s use the tool/flow chart to suggest Positive Protection and/or other strategies. Remember</a:t>
            </a:r>
            <a:r>
              <a:rPr lang="en-US" sz="1000" baseline="0" dirty="0"/>
              <a:t> that this is guidance only.</a:t>
            </a:r>
            <a:endParaRPr lang="en-US" sz="1000" dirty="0"/>
          </a:p>
          <a:p>
            <a:pPr eaLnBrk="1" hangingPunct="1"/>
            <a:r>
              <a:rPr lang="en-US" sz="1000" b="1" dirty="0"/>
              <a:t>Suggested Questions: </a:t>
            </a:r>
            <a:r>
              <a:rPr lang="en-US" sz="1000" dirty="0"/>
              <a:t>None</a:t>
            </a:r>
          </a:p>
          <a:p>
            <a:pPr eaLnBrk="1" hangingPunct="1"/>
            <a:r>
              <a:rPr lang="en-US" sz="1000" b="1" dirty="0"/>
              <a:t>Additional Information: </a:t>
            </a:r>
            <a:r>
              <a:rPr lang="en-US" sz="1000" dirty="0"/>
              <a:t>None</a:t>
            </a:r>
            <a:endParaRPr lang="en-US" sz="1000" b="1" dirty="0"/>
          </a:p>
          <a:p>
            <a:pPr eaLnBrk="1" hangingPunct="1"/>
            <a:r>
              <a:rPr lang="en-US" sz="1000" b="1" dirty="0"/>
              <a:t>Possible Problems: </a:t>
            </a:r>
            <a:r>
              <a:rPr lang="en-US" sz="1000" b="0" dirty="0"/>
              <a:t>Matri</a:t>
            </a:r>
            <a:r>
              <a:rPr lang="en-US" sz="1000" b="0" baseline="0" dirty="0"/>
              <a:t>x here is for decoration. </a:t>
            </a:r>
            <a:endParaRPr lang="en-US" sz="1000"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2DB3021B-E09F-4CBE-A87D-C8481490014A}" type="slidenum">
              <a:rPr lang="en-US" smtClean="0"/>
              <a:pPr>
                <a:defRPr/>
              </a:pPr>
              <a:t>8</a:t>
            </a:fld>
            <a:endParaRPr lang="en-US" dirty="0"/>
          </a:p>
        </p:txBody>
      </p:sp>
    </p:spTree>
    <p:extLst>
      <p:ext uri="{BB962C8B-B14F-4D97-AF65-F5344CB8AC3E}">
        <p14:creationId xmlns:p14="http://schemas.microsoft.com/office/powerpoint/2010/main" val="2671426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sz="1000" b="1" dirty="0"/>
              <a:t>Key Message: </a:t>
            </a:r>
            <a:r>
              <a:rPr lang="en-US" sz="1000" dirty="0"/>
              <a:t>Sample scenario 1</a:t>
            </a:r>
          </a:p>
          <a:p>
            <a:pPr eaLnBrk="1" hangingPunct="1"/>
            <a:r>
              <a:rPr lang="en-US" sz="1000" b="1" dirty="0"/>
              <a:t>Est. Presentation Time: </a:t>
            </a:r>
            <a:r>
              <a:rPr lang="en-US" sz="1000" dirty="0"/>
              <a:t>Less than 1 minute(s)</a:t>
            </a:r>
            <a:endParaRPr lang="en-US" sz="1000" b="1" dirty="0"/>
          </a:p>
          <a:p>
            <a:pPr eaLnBrk="1" hangingPunct="1"/>
            <a:r>
              <a:rPr lang="en-US" sz="1000" b="1" dirty="0"/>
              <a:t>Explanation of Cues/Builds: </a:t>
            </a:r>
            <a:r>
              <a:rPr lang="en-US" sz="1000" dirty="0"/>
              <a:t>None</a:t>
            </a:r>
          </a:p>
          <a:p>
            <a:pPr eaLnBrk="1" hangingPunct="1"/>
            <a:r>
              <a:rPr lang="en-US" sz="1000" b="1" dirty="0"/>
              <a:t>Suggested Comments: </a:t>
            </a:r>
            <a:r>
              <a:rPr lang="en-US" sz="1000" b="0" dirty="0"/>
              <a:t>[Describe</a:t>
            </a:r>
            <a:r>
              <a:rPr lang="en-US" sz="1000" b="0" baseline="0" dirty="0"/>
              <a:t> the scenario on the screen as needed].</a:t>
            </a:r>
            <a:endParaRPr lang="en-US" sz="1000" b="0" dirty="0"/>
          </a:p>
          <a:p>
            <a:pPr eaLnBrk="1" hangingPunct="1"/>
            <a:r>
              <a:rPr lang="en-US" sz="1000" b="1" dirty="0"/>
              <a:t>Suggested Questions: </a:t>
            </a:r>
            <a:r>
              <a:rPr lang="en-US" sz="1000" dirty="0"/>
              <a:t>None</a:t>
            </a:r>
          </a:p>
          <a:p>
            <a:pPr eaLnBrk="1" hangingPunct="1"/>
            <a:r>
              <a:rPr lang="en-US" sz="1000" b="1" dirty="0"/>
              <a:t>Additional Information: </a:t>
            </a:r>
            <a:r>
              <a:rPr lang="en-US" sz="1000" dirty="0"/>
              <a:t>None</a:t>
            </a:r>
            <a:endParaRPr lang="en-US" sz="1000" b="1" dirty="0"/>
          </a:p>
          <a:p>
            <a:pPr eaLnBrk="1" hangingPunct="1"/>
            <a:r>
              <a:rPr lang="en-US" sz="1000" b="1" dirty="0"/>
              <a:t>Possible Problems: </a:t>
            </a:r>
            <a:r>
              <a:rPr lang="en-US" sz="1000" dirty="0"/>
              <a:t>Try to</a:t>
            </a:r>
            <a:r>
              <a:rPr lang="en-US" sz="1000" baseline="0" dirty="0"/>
              <a:t> generate discussion BEFORE showing the next slide. Photo is used to illustrate the type of highway.</a:t>
            </a:r>
            <a:endParaRPr lang="en-US" sz="1000" dirty="0"/>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2DB3021B-E09F-4CBE-A87D-C8481490014A}" type="slidenum">
              <a:rPr lang="en-US" smtClean="0"/>
              <a:pPr>
                <a:defRPr/>
              </a:pPr>
              <a:t>9</a:t>
            </a:fld>
            <a:endParaRPr lang="en-US" dirty="0"/>
          </a:p>
        </p:txBody>
      </p:sp>
    </p:spTree>
    <p:extLst>
      <p:ext uri="{BB962C8B-B14F-4D97-AF65-F5344CB8AC3E}">
        <p14:creationId xmlns:p14="http://schemas.microsoft.com/office/powerpoint/2010/main" val="1309059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28600"/>
            <a:ext cx="222885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228600"/>
            <a:ext cx="653415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ext Placeholder 2"/>
          <p:cNvSpPr>
            <a:spLocks noGrp="1"/>
          </p:cNvSpPr>
          <p:nvPr>
            <p:ph type="body" sz="half" idx="1"/>
          </p:nvPr>
        </p:nvSpPr>
        <p:spPr>
          <a:xfrm>
            <a:off x="3810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able Placeholder 2"/>
          <p:cNvSpPr>
            <a:spLocks noGrp="1"/>
          </p:cNvSpPr>
          <p:nvPr>
            <p:ph type="tbl" idx="1"/>
          </p:nvPr>
        </p:nvSpPr>
        <p:spPr>
          <a:xfrm>
            <a:off x="381000" y="1828800"/>
            <a:ext cx="8458200" cy="4343400"/>
          </a:xfrm>
        </p:spPr>
        <p:txBody>
          <a:bodyPr/>
          <a:lstStyle/>
          <a:p>
            <a:pPr lvl="0"/>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763000" cy="1325563"/>
          </a:xfrm>
        </p:spPr>
        <p:txBody>
          <a:bodyPr/>
          <a:lstStyle>
            <a:lvl1pPr>
              <a:defRPr sz="4000"/>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0"/>
            <a:ext cx="8763000" cy="1325563"/>
          </a:xfrm>
          <a:prstGeom prst="rect">
            <a:avLst/>
          </a:prstGeom>
          <a:ln>
            <a:headEnd/>
            <a:tailEnd/>
          </a:ln>
        </p:spPr>
        <p:style>
          <a:lnRef idx="2">
            <a:schemeClr val="accent3"/>
          </a:lnRef>
          <a:fillRef idx="1">
            <a:schemeClr val="lt1"/>
          </a:fillRef>
          <a:effectRef idx="0">
            <a:schemeClr val="accent3"/>
          </a:effectRef>
          <a:fontRef idx="none"/>
        </p:style>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3075" name="Rectangle 3"/>
          <p:cNvSpPr>
            <a:spLocks noGrp="1" noChangeArrowheads="1"/>
          </p:cNvSpPr>
          <p:nvPr>
            <p:ph type="body" idx="1"/>
          </p:nvPr>
        </p:nvSpPr>
        <p:spPr bwMode="auto">
          <a:xfrm>
            <a:off x="381000" y="1616229"/>
            <a:ext cx="84582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3076" name="Picture 44" descr="Border 483"/>
          <p:cNvPicPr>
            <a:picLocks noChangeAspect="1" noChangeArrowheads="1"/>
          </p:cNvPicPr>
          <p:nvPr userDrawn="1"/>
        </p:nvPicPr>
        <p:blipFill>
          <a:blip r:embed="rId15"/>
          <a:srcRect/>
          <a:stretch>
            <a:fillRect/>
          </a:stretch>
        </p:blipFill>
        <p:spPr bwMode="auto">
          <a:xfrm>
            <a:off x="0" y="1447800"/>
            <a:ext cx="9144000" cy="309563"/>
          </a:xfrm>
          <a:prstGeom prst="rect">
            <a:avLst/>
          </a:prstGeom>
          <a:noFill/>
          <a:ln w="9525">
            <a:noFill/>
            <a:miter lim="800000"/>
            <a:headEnd/>
            <a:tailEnd/>
          </a:ln>
        </p:spPr>
      </p:pic>
      <p:pic>
        <p:nvPicPr>
          <p:cNvPr id="2" name="Picture 1"/>
          <p:cNvPicPr>
            <a:picLocks noChangeAspect="1"/>
          </p:cNvPicPr>
          <p:nvPr userDrawn="1"/>
        </p:nvPicPr>
        <p:blipFill>
          <a:blip r:embed="rId16"/>
          <a:stretch>
            <a:fillRect/>
          </a:stretch>
        </p:blipFill>
        <p:spPr>
          <a:xfrm>
            <a:off x="7315200" y="6149667"/>
            <a:ext cx="1524000" cy="385542"/>
          </a:xfrm>
          <a:prstGeom prst="rect">
            <a:avLst/>
          </a:prstGeom>
        </p:spPr>
      </p:pic>
      <p:sp>
        <p:nvSpPr>
          <p:cNvPr id="8" name="TextBox 7">
            <a:extLst>
              <a:ext uri="{FF2B5EF4-FFF2-40B4-BE49-F238E27FC236}">
                <a16:creationId xmlns:a16="http://schemas.microsoft.com/office/drawing/2014/main" id="{C7F5F6A4-CAE2-40DE-903F-543B7A46BBCA}"/>
              </a:ext>
            </a:extLst>
          </p:cNvPr>
          <p:cNvSpPr txBox="1"/>
          <p:nvPr userDrawn="1"/>
        </p:nvSpPr>
        <p:spPr>
          <a:xfrm>
            <a:off x="6096000" y="6208446"/>
            <a:ext cx="1079500" cy="338554"/>
          </a:xfrm>
          <a:prstGeom prst="rect">
            <a:avLst/>
          </a:prstGeom>
          <a:noFill/>
        </p:spPr>
        <p:txBody>
          <a:bodyPr wrap="square" rtlCol="0">
            <a:spAutoFit/>
          </a:bodyPr>
          <a:lstStyle/>
          <a:p>
            <a:pPr algn="r"/>
            <a:r>
              <a:rPr lang="en-US" sz="1600" dirty="0">
                <a:latin typeface="Arial" panose="020B0604020202020204" pitchFamily="34" charset="0"/>
                <a:cs typeface="Arial" panose="020B0604020202020204" pitchFamily="34" charset="0"/>
              </a:rPr>
              <a:t>6-</a:t>
            </a:r>
            <a:fld id="{1A673F19-6629-45D1-8D19-81BA6E1546A3}" type="slidenum">
              <a:rPr lang="en-US" sz="1600" smtClean="0">
                <a:latin typeface="Arial" panose="020B0604020202020204" pitchFamily="34" charset="0"/>
                <a:cs typeface="Arial" panose="020B0604020202020204" pitchFamily="34" charset="0"/>
              </a:rPr>
              <a:pPr algn="r"/>
              <a:t>‹#›</a:t>
            </a:fld>
            <a:endParaRPr lang="en-US" sz="1600" dirty="0">
              <a:latin typeface="Arial" panose="020B0604020202020204" pitchFamily="34" charset="0"/>
              <a:cs typeface="Arial" panose="020B0604020202020204" pitchFamily="34" charset="0"/>
            </a:endParaRPr>
          </a:p>
        </p:txBody>
      </p:sp>
      <p:pic>
        <p:nvPicPr>
          <p:cNvPr id="3" name="Picture 2" descr="ATSSA logo showing a cone within the A and safer roads save lives">
            <a:extLst>
              <a:ext uri="{FF2B5EF4-FFF2-40B4-BE49-F238E27FC236}">
                <a16:creationId xmlns:a16="http://schemas.microsoft.com/office/drawing/2014/main" id="{0D383055-17A3-8640-C2F7-C951524DB3BC}"/>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381000" y="6149667"/>
            <a:ext cx="1179838" cy="357466"/>
          </a:xfrm>
          <a:prstGeom prst="rect">
            <a:avLst/>
          </a:prstGeom>
        </p:spPr>
      </p:pic>
    </p:spTree>
  </p:cSld>
  <p:clrMap bg1="lt1" tx1="dk1" bg2="lt2" tx2="dk2" accent1="accent1" accent2="accent2" accent3="accent3" accent4="accent4" accent5="accent5" accent6="accent6" hlink="hlink" folHlink="folHlink"/>
  <p:sldLayoutIdLst>
    <p:sldLayoutId id="2147483789" r:id="rId1"/>
    <p:sldLayoutId id="2147483801"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Lst>
  <p:txStyles>
    <p:titleStyle>
      <a:lvl1pPr algn="l" rtl="0" eaLnBrk="0" fontAlgn="base" hangingPunct="0">
        <a:spcBef>
          <a:spcPct val="0"/>
        </a:spcBef>
        <a:spcAft>
          <a:spcPct val="0"/>
        </a:spcAft>
        <a:defRPr sz="3200" b="1" i="0" baseline="0">
          <a:solidFill>
            <a:srgbClr val="008080"/>
          </a:solidFill>
          <a:effectLst/>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000" b="1" i="1">
          <a:solidFill>
            <a:srgbClr val="CC3300"/>
          </a:solidFill>
          <a:latin typeface="Calibri" pitchFamily="34" charset="0"/>
        </a:defRPr>
      </a:lvl2pPr>
      <a:lvl3pPr algn="ctr" rtl="0" eaLnBrk="0" fontAlgn="base" hangingPunct="0">
        <a:spcBef>
          <a:spcPct val="0"/>
        </a:spcBef>
        <a:spcAft>
          <a:spcPct val="0"/>
        </a:spcAft>
        <a:defRPr sz="4000" b="1" i="1">
          <a:solidFill>
            <a:srgbClr val="CC3300"/>
          </a:solidFill>
          <a:latin typeface="Calibri" pitchFamily="34" charset="0"/>
        </a:defRPr>
      </a:lvl3pPr>
      <a:lvl4pPr algn="ctr" rtl="0" eaLnBrk="0" fontAlgn="base" hangingPunct="0">
        <a:spcBef>
          <a:spcPct val="0"/>
        </a:spcBef>
        <a:spcAft>
          <a:spcPct val="0"/>
        </a:spcAft>
        <a:defRPr sz="4000" b="1" i="1">
          <a:solidFill>
            <a:srgbClr val="CC3300"/>
          </a:solidFill>
          <a:latin typeface="Calibri" pitchFamily="34" charset="0"/>
        </a:defRPr>
      </a:lvl4pPr>
      <a:lvl5pPr algn="ctr" rtl="0" eaLnBrk="0" fontAlgn="base" hangingPunct="0">
        <a:spcBef>
          <a:spcPct val="0"/>
        </a:spcBef>
        <a:spcAft>
          <a:spcPct val="0"/>
        </a:spcAft>
        <a:defRPr sz="4000" b="1" i="1">
          <a:solidFill>
            <a:srgbClr val="CC3300"/>
          </a:solidFill>
          <a:latin typeface="Calibri" pitchFamily="34" charset="0"/>
        </a:defRPr>
      </a:lvl5pPr>
      <a:lvl6pPr marL="457200" algn="ctr" rtl="0" fontAlgn="base">
        <a:spcBef>
          <a:spcPct val="0"/>
        </a:spcBef>
        <a:spcAft>
          <a:spcPct val="0"/>
        </a:spcAft>
        <a:defRPr sz="4000" b="1" i="1">
          <a:solidFill>
            <a:srgbClr val="CC3300"/>
          </a:solidFill>
          <a:latin typeface="Verdana" pitchFamily="34" charset="0"/>
        </a:defRPr>
      </a:lvl6pPr>
      <a:lvl7pPr marL="914400" algn="ctr" rtl="0" fontAlgn="base">
        <a:spcBef>
          <a:spcPct val="0"/>
        </a:spcBef>
        <a:spcAft>
          <a:spcPct val="0"/>
        </a:spcAft>
        <a:defRPr sz="4000" b="1" i="1">
          <a:solidFill>
            <a:srgbClr val="CC3300"/>
          </a:solidFill>
          <a:latin typeface="Verdana" pitchFamily="34" charset="0"/>
        </a:defRPr>
      </a:lvl7pPr>
      <a:lvl8pPr marL="1371600" algn="ctr" rtl="0" fontAlgn="base">
        <a:spcBef>
          <a:spcPct val="0"/>
        </a:spcBef>
        <a:spcAft>
          <a:spcPct val="0"/>
        </a:spcAft>
        <a:defRPr sz="4000" b="1" i="1">
          <a:solidFill>
            <a:srgbClr val="CC3300"/>
          </a:solidFill>
          <a:latin typeface="Verdana" pitchFamily="34" charset="0"/>
        </a:defRPr>
      </a:lvl8pPr>
      <a:lvl9pPr marL="1828800" algn="ctr" rtl="0" fontAlgn="base">
        <a:spcBef>
          <a:spcPct val="0"/>
        </a:spcBef>
        <a:spcAft>
          <a:spcPct val="0"/>
        </a:spcAft>
        <a:defRPr sz="4000" b="1" i="1">
          <a:solidFill>
            <a:srgbClr val="CC3300"/>
          </a:solidFill>
          <a:latin typeface="Verdana" pitchFamily="34" charset="0"/>
        </a:defRPr>
      </a:lvl9pPr>
    </p:titleStyle>
    <p:bodyStyle>
      <a:lvl1pPr marL="2317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ea typeface="+mn-ea"/>
          <a:cs typeface="Arial" panose="020B0604020202020204" pitchFamily="34" charset="0"/>
        </a:defRPr>
      </a:lvl1pPr>
      <a:lvl2pPr marL="6826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61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3pPr>
      <a:lvl4pPr marL="15970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4pPr>
      <a:lvl5pPr marL="20605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5pPr>
      <a:lvl6pPr marL="25146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6pPr>
      <a:lvl7pPr marL="29718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7pPr>
      <a:lvl8pPr marL="34290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8pPr>
      <a:lvl9pPr marL="38862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bwMode="auto">
          <a:xfrm>
            <a:off x="0" y="0"/>
            <a:ext cx="9144000" cy="1295400"/>
          </a:xfrm>
          <a:prstGeom prst="rect">
            <a:avLst/>
          </a:prstGeom>
          <a:solidFill>
            <a:srgbClr val="008080"/>
          </a:solidFill>
          <a:ln w="9525">
            <a:noFill/>
            <a:miter lim="800000"/>
            <a:headEnd/>
            <a:tailEnd/>
          </a:ln>
        </p:spPr>
        <p:txBody>
          <a:bodyPr anchor="ctr"/>
          <a:lstStyle/>
          <a:p>
            <a:pPr algn="ctr">
              <a:defRPr/>
            </a:pPr>
            <a:r>
              <a:rPr lang="en-US" sz="3200" b="1" dirty="0">
                <a:solidFill>
                  <a:schemeClr val="bg1"/>
                </a:solidFill>
                <a:latin typeface="Arial" panose="020B0604020202020204" pitchFamily="34" charset="0"/>
                <a:ea typeface="+mj-ea"/>
                <a:cs typeface="+mj-cs"/>
              </a:rPr>
              <a:t>Minimizing Worker Exposure Through the Use of Positive Protection and Other Strategies</a:t>
            </a:r>
          </a:p>
        </p:txBody>
      </p:sp>
      <p:sp>
        <p:nvSpPr>
          <p:cNvPr id="5" name="Rectangle 2">
            <a:extLst>
              <a:ext uri="{FF2B5EF4-FFF2-40B4-BE49-F238E27FC236}">
                <a16:creationId xmlns:a16="http://schemas.microsoft.com/office/drawing/2014/main" id="{1D5A2D45-23FE-4D74-A55C-555FCA4F4D85}"/>
              </a:ext>
            </a:extLst>
          </p:cNvPr>
          <p:cNvSpPr>
            <a:spLocks noGrp="1" noChangeArrowheads="1"/>
          </p:cNvSpPr>
          <p:nvPr>
            <p:ph type="title"/>
          </p:nvPr>
        </p:nvSpPr>
        <p:spPr>
          <a:xfrm>
            <a:off x="4966751" y="1971335"/>
            <a:ext cx="3922939" cy="2762930"/>
          </a:xfrm>
        </p:spPr>
        <p:txBody>
          <a:bodyPr/>
          <a:lstStyle/>
          <a:p>
            <a:pPr algn="ctr" eaLnBrk="1" hangingPunct="1">
              <a:defRPr/>
            </a:pPr>
            <a:r>
              <a:rPr lang="en-US" sz="3600" dirty="0"/>
              <a:t>6. Decision-Making Scenarios</a:t>
            </a:r>
          </a:p>
        </p:txBody>
      </p:sp>
      <p:pic>
        <p:nvPicPr>
          <p:cNvPr id="6" name="Picture 7" descr="Work zone with portable concrete barrier with orange top panels protecting the work space from traffic">
            <a:extLst>
              <a:ext uri="{FF2B5EF4-FFF2-40B4-BE49-F238E27FC236}">
                <a16:creationId xmlns:a16="http://schemas.microsoft.com/office/drawing/2014/main" id="{954DE951-D908-49BC-B4AF-85C67706B0F0}"/>
              </a:ext>
            </a:extLst>
          </p:cNvPr>
          <p:cNvPicPr>
            <a:picLocks noChangeAspect="1" noChangeArrowheads="1"/>
          </p:cNvPicPr>
          <p:nvPr/>
        </p:nvPicPr>
        <p:blipFill>
          <a:blip r:embed="rId3" cstate="print"/>
          <a:srcRect r="13932" b="15556"/>
          <a:stretch>
            <a:fillRect/>
          </a:stretch>
        </p:blipFill>
        <p:spPr bwMode="auto">
          <a:xfrm>
            <a:off x="234845" y="1885270"/>
            <a:ext cx="4452816" cy="3276600"/>
          </a:xfrm>
          <a:prstGeom prst="rect">
            <a:avLst/>
          </a:prstGeom>
          <a:noFill/>
        </p:spPr>
      </p:pic>
      <p:sp>
        <p:nvSpPr>
          <p:cNvPr id="2" name="Google Shape;74;p1">
            <a:extLst>
              <a:ext uri="{FF2B5EF4-FFF2-40B4-BE49-F238E27FC236}">
                <a16:creationId xmlns:a16="http://schemas.microsoft.com/office/drawing/2014/main" id="{34DC9F09-2A0F-CFEF-F455-6A3E4DE73E9D}"/>
              </a:ext>
            </a:extLst>
          </p:cNvPr>
          <p:cNvSpPr/>
          <p:nvPr/>
        </p:nvSpPr>
        <p:spPr>
          <a:xfrm>
            <a:off x="3657600" y="5202967"/>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57808198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0"/>
            <a:ext cx="8686800" cy="1219200"/>
          </a:xfrm>
        </p:spPr>
        <p:txBody>
          <a:bodyPr/>
          <a:lstStyle/>
          <a:p>
            <a:r>
              <a:rPr lang="fr-FR" sz="3200" dirty="0"/>
              <a:t>Sample Scenario 1</a:t>
            </a:r>
          </a:p>
        </p:txBody>
      </p:sp>
      <p:sp>
        <p:nvSpPr>
          <p:cNvPr id="2" name="Google Shape;74;p1">
            <a:extLst>
              <a:ext uri="{FF2B5EF4-FFF2-40B4-BE49-F238E27FC236}">
                <a16:creationId xmlns:a16="http://schemas.microsoft.com/office/drawing/2014/main" id="{A5DAF560-C51B-A728-2EE4-6E51AE268BA8}"/>
              </a:ext>
            </a:extLst>
          </p:cNvPr>
          <p:cNvSpPr/>
          <p:nvPr/>
        </p:nvSpPr>
        <p:spPr>
          <a:xfrm>
            <a:off x="7620000" y="1201619"/>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2433070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0" y="304800"/>
            <a:ext cx="9144000" cy="5641571"/>
          </a:xfrm>
          <a:prstGeom prst="rect">
            <a:avLst/>
          </a:prstGeom>
          <a:noFill/>
          <a:ln w="9525">
            <a:noFill/>
            <a:miter lim="800000"/>
            <a:headEnd/>
            <a:tailEnd/>
          </a:ln>
        </p:spPr>
      </p:pic>
      <p:sp>
        <p:nvSpPr>
          <p:cNvPr id="5" name="Rectangle 4">
            <a:extLst>
              <a:ext uri="{C183D7F6-B498-43B3-948B-1728B52AA6E4}">
                <adec:decorative xmlns:adec="http://schemas.microsoft.com/office/drawing/2017/decorative" val="1"/>
              </a:ext>
            </a:extLst>
          </p:cNvPr>
          <p:cNvSpPr/>
          <p:nvPr/>
        </p:nvSpPr>
        <p:spPr>
          <a:xfrm>
            <a:off x="62345" y="928255"/>
            <a:ext cx="1371600" cy="99060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C183D7F6-B498-43B3-948B-1728B52AA6E4}">
                <adec:decorative xmlns:adec="http://schemas.microsoft.com/office/drawing/2017/decorative" val="1"/>
              </a:ext>
            </a:extLst>
          </p:cNvPr>
          <p:cNvSpPr/>
          <p:nvPr/>
        </p:nvSpPr>
        <p:spPr>
          <a:xfrm>
            <a:off x="1711035" y="914400"/>
            <a:ext cx="1371600" cy="99060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C183D7F6-B498-43B3-948B-1728B52AA6E4}">
                <adec:decorative xmlns:adec="http://schemas.microsoft.com/office/drawing/2017/decorative" val="1"/>
              </a:ext>
            </a:extLst>
          </p:cNvPr>
          <p:cNvSpPr/>
          <p:nvPr/>
        </p:nvSpPr>
        <p:spPr>
          <a:xfrm>
            <a:off x="3581400" y="914400"/>
            <a:ext cx="1371600" cy="99060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C183D7F6-B498-43B3-948B-1728B52AA6E4}">
                <adec:decorative xmlns:adec="http://schemas.microsoft.com/office/drawing/2017/decorative" val="1"/>
              </a:ext>
            </a:extLst>
          </p:cNvPr>
          <p:cNvSpPr/>
          <p:nvPr/>
        </p:nvSpPr>
        <p:spPr>
          <a:xfrm>
            <a:off x="7439890" y="928255"/>
            <a:ext cx="1371600" cy="99060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C183D7F6-B498-43B3-948B-1728B52AA6E4}">
                <adec:decorative xmlns:adec="http://schemas.microsoft.com/office/drawing/2017/decorative" val="1"/>
              </a:ext>
            </a:extLst>
          </p:cNvPr>
          <p:cNvSpPr/>
          <p:nvPr/>
        </p:nvSpPr>
        <p:spPr>
          <a:xfrm>
            <a:off x="7439890" y="2258290"/>
            <a:ext cx="1371600" cy="99060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C183D7F6-B498-43B3-948B-1728B52AA6E4}">
                <adec:decorative xmlns:adec="http://schemas.microsoft.com/office/drawing/2017/decorative" val="1"/>
              </a:ext>
            </a:extLst>
          </p:cNvPr>
          <p:cNvSpPr/>
          <p:nvPr/>
        </p:nvSpPr>
        <p:spPr>
          <a:xfrm>
            <a:off x="5534890" y="2237510"/>
            <a:ext cx="1371600" cy="9906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Google Shape;74;p1">
            <a:extLst>
              <a:ext uri="{FF2B5EF4-FFF2-40B4-BE49-F238E27FC236}">
                <a16:creationId xmlns:a16="http://schemas.microsoft.com/office/drawing/2014/main" id="{4A6083B5-BCC0-E828-AA48-DD330A80EE09}"/>
              </a:ext>
            </a:extLst>
          </p:cNvPr>
          <p:cNvSpPr/>
          <p:nvPr/>
        </p:nvSpPr>
        <p:spPr>
          <a:xfrm>
            <a:off x="7923088" y="5869907"/>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978169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Sample Scenario 1 Discussion</a:t>
            </a:r>
          </a:p>
        </p:txBody>
      </p:sp>
      <p:sp>
        <p:nvSpPr>
          <p:cNvPr id="3" name="Content Placeholder 2"/>
          <p:cNvSpPr>
            <a:spLocks noGrp="1"/>
          </p:cNvSpPr>
          <p:nvPr>
            <p:ph idx="1"/>
          </p:nvPr>
        </p:nvSpPr>
        <p:spPr>
          <a:xfrm>
            <a:off x="685800" y="1676400"/>
            <a:ext cx="8153400" cy="4267200"/>
          </a:xfrm>
        </p:spPr>
        <p:txBody>
          <a:bodyPr/>
          <a:lstStyle/>
          <a:p>
            <a:r>
              <a:rPr lang="en-US" dirty="0"/>
              <a:t>Process recommends a barrier</a:t>
            </a:r>
          </a:p>
          <a:p>
            <a:pPr lvl="1"/>
            <a:r>
              <a:rPr lang="en-US" dirty="0"/>
              <a:t>Drop-off condition will require it!</a:t>
            </a:r>
          </a:p>
          <a:p>
            <a:pPr lvl="1"/>
            <a:r>
              <a:rPr lang="en-US" dirty="0"/>
              <a:t>Worker exposure considerations?</a:t>
            </a:r>
          </a:p>
          <a:p>
            <a:pPr lvl="1"/>
            <a:endParaRPr lang="en-US" dirty="0"/>
          </a:p>
        </p:txBody>
      </p:sp>
    </p:spTree>
    <p:extLst>
      <p:ext uri="{BB962C8B-B14F-4D97-AF65-F5344CB8AC3E}">
        <p14:creationId xmlns:p14="http://schemas.microsoft.com/office/powerpoint/2010/main" val="21939436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Sample Scenario 2</a:t>
            </a:r>
          </a:p>
        </p:txBody>
      </p:sp>
      <p:sp>
        <p:nvSpPr>
          <p:cNvPr id="3" name="Content Placeholder 2"/>
          <p:cNvSpPr>
            <a:spLocks noGrp="1"/>
          </p:cNvSpPr>
          <p:nvPr>
            <p:ph idx="1"/>
          </p:nvPr>
        </p:nvSpPr>
        <p:spPr>
          <a:xfrm>
            <a:off x="304800" y="1524000"/>
            <a:ext cx="3505200" cy="4648200"/>
          </a:xfrm>
        </p:spPr>
        <p:txBody>
          <a:bodyPr/>
          <a:lstStyle/>
          <a:p>
            <a:r>
              <a:rPr lang="en-US" dirty="0"/>
              <a:t>Nighttime paving project on 4-lane divided suburban arterial</a:t>
            </a:r>
          </a:p>
          <a:p>
            <a:r>
              <a:rPr lang="en-US" dirty="0"/>
              <a:t>Paving one mile per hour</a:t>
            </a:r>
          </a:p>
          <a:p>
            <a:r>
              <a:rPr lang="en-US" dirty="0"/>
              <a:t>Uneven lanes</a:t>
            </a:r>
          </a:p>
          <a:p>
            <a:r>
              <a:rPr lang="en-US" dirty="0"/>
              <a:t>Workers on foot</a:t>
            </a:r>
          </a:p>
          <a:p>
            <a:endParaRPr lang="en-US" dirty="0"/>
          </a:p>
        </p:txBody>
      </p:sp>
      <p:pic>
        <p:nvPicPr>
          <p:cNvPr id="3075" name="Picture 3" descr="Night workers on the highway"/>
          <p:cNvPicPr>
            <a:picLocks noChangeAspect="1" noChangeArrowheads="1"/>
          </p:cNvPicPr>
          <p:nvPr/>
        </p:nvPicPr>
        <p:blipFill>
          <a:blip r:embed="rId3" cstate="print"/>
          <a:srcRect/>
          <a:stretch>
            <a:fillRect/>
          </a:stretch>
        </p:blipFill>
        <p:spPr bwMode="auto">
          <a:xfrm>
            <a:off x="5334002" y="2087259"/>
            <a:ext cx="2343150" cy="1724025"/>
          </a:xfrm>
          <a:prstGeom prst="rect">
            <a:avLst/>
          </a:prstGeom>
          <a:noFill/>
          <a:ln w="9525">
            <a:noFill/>
            <a:miter lim="800000"/>
            <a:headEnd/>
            <a:tailEnd/>
          </a:ln>
        </p:spPr>
      </p:pic>
      <p:sp>
        <p:nvSpPr>
          <p:cNvPr id="6" name="Google Shape;74;p1">
            <a:extLst>
              <a:ext uri="{FF2B5EF4-FFF2-40B4-BE49-F238E27FC236}">
                <a16:creationId xmlns:a16="http://schemas.microsoft.com/office/drawing/2014/main" id="{B5232846-5AA4-4C52-48A7-242E5FCB0DF0}"/>
              </a:ext>
            </a:extLst>
          </p:cNvPr>
          <p:cNvSpPr/>
          <p:nvPr/>
        </p:nvSpPr>
        <p:spPr>
          <a:xfrm>
            <a:off x="5254698" y="3848100"/>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4245482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1000" y="0"/>
            <a:ext cx="8763000" cy="1219200"/>
          </a:xfrm>
        </p:spPr>
        <p:txBody>
          <a:bodyPr/>
          <a:lstStyle/>
          <a:p>
            <a:r>
              <a:rPr lang="fr-FR" sz="3200" dirty="0"/>
              <a:t>Sample Scenario 2</a:t>
            </a:r>
          </a:p>
        </p:txBody>
      </p:sp>
    </p:spTree>
    <p:extLst>
      <p:ext uri="{BB962C8B-B14F-4D97-AF65-F5344CB8AC3E}">
        <p14:creationId xmlns:p14="http://schemas.microsoft.com/office/powerpoint/2010/main" val="772365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0" y="304800"/>
            <a:ext cx="9144000" cy="5641571"/>
          </a:xfrm>
          <a:prstGeom prst="rect">
            <a:avLst/>
          </a:prstGeom>
          <a:noFill/>
          <a:ln w="9525">
            <a:noFill/>
            <a:miter lim="800000"/>
            <a:headEnd/>
            <a:tailEnd/>
          </a:ln>
        </p:spPr>
      </p:pic>
      <p:sp>
        <p:nvSpPr>
          <p:cNvPr id="5" name="Rectangle 4">
            <a:extLst>
              <a:ext uri="{C183D7F6-B498-43B3-948B-1728B52AA6E4}">
                <adec:decorative xmlns:adec="http://schemas.microsoft.com/office/drawing/2017/decorative" val="1"/>
              </a:ext>
            </a:extLst>
          </p:cNvPr>
          <p:cNvSpPr/>
          <p:nvPr/>
        </p:nvSpPr>
        <p:spPr>
          <a:xfrm>
            <a:off x="62345" y="928255"/>
            <a:ext cx="1371600" cy="99060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C183D7F6-B498-43B3-948B-1728B52AA6E4}">
                <adec:decorative xmlns:adec="http://schemas.microsoft.com/office/drawing/2017/decorative" val="1"/>
              </a:ext>
            </a:extLst>
          </p:cNvPr>
          <p:cNvSpPr/>
          <p:nvPr/>
        </p:nvSpPr>
        <p:spPr>
          <a:xfrm>
            <a:off x="76200" y="2209800"/>
            <a:ext cx="1371600" cy="99060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C183D7F6-B498-43B3-948B-1728B52AA6E4}">
                <adec:decorative xmlns:adec="http://schemas.microsoft.com/office/drawing/2017/decorative" val="1"/>
              </a:ext>
            </a:extLst>
          </p:cNvPr>
          <p:cNvSpPr/>
          <p:nvPr/>
        </p:nvSpPr>
        <p:spPr>
          <a:xfrm>
            <a:off x="41565" y="3532910"/>
            <a:ext cx="1371600" cy="9906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Google Shape;74;p1">
            <a:extLst>
              <a:ext uri="{FF2B5EF4-FFF2-40B4-BE49-F238E27FC236}">
                <a16:creationId xmlns:a16="http://schemas.microsoft.com/office/drawing/2014/main" id="{9B0AC998-5910-F255-7347-7647C862ADBB}"/>
              </a:ext>
            </a:extLst>
          </p:cNvPr>
          <p:cNvSpPr/>
          <p:nvPr/>
        </p:nvSpPr>
        <p:spPr>
          <a:xfrm>
            <a:off x="5181600" y="5972913"/>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4047508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Sample Scenario 2 Discussion</a:t>
            </a:r>
          </a:p>
        </p:txBody>
      </p:sp>
      <p:sp>
        <p:nvSpPr>
          <p:cNvPr id="3" name="Content Placeholder 2"/>
          <p:cNvSpPr>
            <a:spLocks noGrp="1"/>
          </p:cNvSpPr>
          <p:nvPr>
            <p:ph idx="1"/>
          </p:nvPr>
        </p:nvSpPr>
        <p:spPr>
          <a:xfrm>
            <a:off x="609600" y="1752600"/>
            <a:ext cx="8153400" cy="4267200"/>
          </a:xfrm>
        </p:spPr>
        <p:txBody>
          <a:bodyPr/>
          <a:lstStyle/>
          <a:p>
            <a:r>
              <a:rPr lang="en-US" dirty="0"/>
              <a:t>Process recommends shadow vehicles with TMAs</a:t>
            </a:r>
          </a:p>
          <a:p>
            <a:pPr lvl="1"/>
            <a:r>
              <a:rPr lang="en-US" dirty="0"/>
              <a:t>High speed requires the TMA</a:t>
            </a:r>
          </a:p>
          <a:p>
            <a:pPr lvl="1"/>
            <a:endParaRPr lang="en-US" dirty="0"/>
          </a:p>
          <a:p>
            <a:pPr lvl="1"/>
            <a:r>
              <a:rPr lang="en-US" dirty="0"/>
              <a:t>Worker exposure considerations?</a:t>
            </a:r>
          </a:p>
          <a:p>
            <a:pPr lvl="1">
              <a:buNone/>
            </a:pPr>
            <a:endParaRPr lang="en-US" dirty="0"/>
          </a:p>
        </p:txBody>
      </p:sp>
    </p:spTree>
    <p:extLst>
      <p:ext uri="{BB962C8B-B14F-4D97-AF65-F5344CB8AC3E}">
        <p14:creationId xmlns:p14="http://schemas.microsoft.com/office/powerpoint/2010/main" val="20515294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Sample Scenario 3</a:t>
            </a:r>
          </a:p>
        </p:txBody>
      </p:sp>
      <p:sp>
        <p:nvSpPr>
          <p:cNvPr id="3" name="Content Placeholder 2"/>
          <p:cNvSpPr>
            <a:spLocks noGrp="1"/>
          </p:cNvSpPr>
          <p:nvPr>
            <p:ph idx="1"/>
          </p:nvPr>
        </p:nvSpPr>
        <p:spPr>
          <a:xfrm>
            <a:off x="457200" y="1828800"/>
            <a:ext cx="7543800" cy="2971800"/>
          </a:xfrm>
        </p:spPr>
        <p:txBody>
          <a:bodyPr/>
          <a:lstStyle/>
          <a:p>
            <a:r>
              <a:rPr lang="en-US" dirty="0"/>
              <a:t>Guardrail repair on two-lane road</a:t>
            </a:r>
          </a:p>
          <a:p>
            <a:r>
              <a:rPr lang="en-US" dirty="0"/>
              <a:t>Speed: 45 mph</a:t>
            </a:r>
          </a:p>
          <a:p>
            <a:r>
              <a:rPr lang="en-US" dirty="0"/>
              <a:t>Duration: 6 hours</a:t>
            </a:r>
          </a:p>
          <a:p>
            <a:r>
              <a:rPr lang="en-US" dirty="0"/>
              <a:t>No shoulder</a:t>
            </a:r>
          </a:p>
        </p:txBody>
      </p:sp>
    </p:spTree>
    <p:extLst>
      <p:ext uri="{BB962C8B-B14F-4D97-AF65-F5344CB8AC3E}">
        <p14:creationId xmlns:p14="http://schemas.microsoft.com/office/powerpoint/2010/main" val="35343541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0"/>
            <a:ext cx="8686800" cy="1219200"/>
          </a:xfrm>
        </p:spPr>
        <p:txBody>
          <a:bodyPr/>
          <a:lstStyle/>
          <a:p>
            <a:r>
              <a:rPr lang="fr-FR" sz="3200" dirty="0"/>
              <a:t>Sample Scenario 3</a:t>
            </a:r>
          </a:p>
        </p:txBody>
      </p:sp>
    </p:spTree>
    <p:extLst>
      <p:ext uri="{BB962C8B-B14F-4D97-AF65-F5344CB8AC3E}">
        <p14:creationId xmlns:p14="http://schemas.microsoft.com/office/powerpoint/2010/main" val="7902122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0" y="304800"/>
            <a:ext cx="9144000" cy="5641571"/>
          </a:xfrm>
          <a:prstGeom prst="rect">
            <a:avLst/>
          </a:prstGeom>
          <a:noFill/>
          <a:ln w="9525">
            <a:noFill/>
            <a:miter lim="800000"/>
            <a:headEnd/>
            <a:tailEnd/>
          </a:ln>
        </p:spPr>
      </p:pic>
      <p:sp>
        <p:nvSpPr>
          <p:cNvPr id="5" name="Rectangle 4">
            <a:extLst>
              <a:ext uri="{C183D7F6-B498-43B3-948B-1728B52AA6E4}">
                <adec:decorative xmlns:adec="http://schemas.microsoft.com/office/drawing/2017/decorative" val="1"/>
              </a:ext>
            </a:extLst>
          </p:cNvPr>
          <p:cNvSpPr/>
          <p:nvPr/>
        </p:nvSpPr>
        <p:spPr>
          <a:xfrm>
            <a:off x="62345" y="928255"/>
            <a:ext cx="1371600" cy="99060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C183D7F6-B498-43B3-948B-1728B52AA6E4}">
                <adec:decorative xmlns:adec="http://schemas.microsoft.com/office/drawing/2017/decorative" val="1"/>
              </a:ext>
            </a:extLst>
          </p:cNvPr>
          <p:cNvSpPr/>
          <p:nvPr/>
        </p:nvSpPr>
        <p:spPr>
          <a:xfrm>
            <a:off x="1752600" y="914400"/>
            <a:ext cx="1371600" cy="99060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C183D7F6-B498-43B3-948B-1728B52AA6E4}">
                <adec:decorative xmlns:adec="http://schemas.microsoft.com/office/drawing/2017/decorative" val="1"/>
              </a:ext>
            </a:extLst>
          </p:cNvPr>
          <p:cNvSpPr/>
          <p:nvPr/>
        </p:nvSpPr>
        <p:spPr>
          <a:xfrm>
            <a:off x="27710" y="3567545"/>
            <a:ext cx="1371600" cy="9906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C183D7F6-B498-43B3-948B-1728B52AA6E4}">
                <adec:decorative xmlns:adec="http://schemas.microsoft.com/office/drawing/2017/decorative" val="1"/>
              </a:ext>
            </a:extLst>
          </p:cNvPr>
          <p:cNvSpPr/>
          <p:nvPr/>
        </p:nvSpPr>
        <p:spPr>
          <a:xfrm>
            <a:off x="3581400" y="928255"/>
            <a:ext cx="1371600" cy="99060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C183D7F6-B498-43B3-948B-1728B52AA6E4}">
                <adec:decorative xmlns:adec="http://schemas.microsoft.com/office/drawing/2017/decorative" val="1"/>
              </a:ext>
            </a:extLst>
          </p:cNvPr>
          <p:cNvSpPr/>
          <p:nvPr/>
        </p:nvSpPr>
        <p:spPr>
          <a:xfrm>
            <a:off x="3622960" y="2286000"/>
            <a:ext cx="1371600" cy="99060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C183D7F6-B498-43B3-948B-1728B52AA6E4}">
                <adec:decorative xmlns:adec="http://schemas.microsoft.com/office/drawing/2017/decorative" val="1"/>
              </a:ext>
            </a:extLst>
          </p:cNvPr>
          <p:cNvSpPr/>
          <p:nvPr/>
        </p:nvSpPr>
        <p:spPr>
          <a:xfrm>
            <a:off x="3581400" y="3546765"/>
            <a:ext cx="1371600" cy="99060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Google Shape;74;p1">
            <a:extLst>
              <a:ext uri="{FF2B5EF4-FFF2-40B4-BE49-F238E27FC236}">
                <a16:creationId xmlns:a16="http://schemas.microsoft.com/office/drawing/2014/main" id="{6A8169D2-C355-ABF7-13EA-B996567A6110}"/>
              </a:ext>
            </a:extLst>
          </p:cNvPr>
          <p:cNvSpPr/>
          <p:nvPr/>
        </p:nvSpPr>
        <p:spPr>
          <a:xfrm>
            <a:off x="5257800" y="5946371"/>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2255968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sz="3200" dirty="0"/>
              <a:t>Module Objectives</a:t>
            </a:r>
          </a:p>
        </p:txBody>
      </p:sp>
      <p:sp>
        <p:nvSpPr>
          <p:cNvPr id="4099" name="Rectangle 3"/>
          <p:cNvSpPr>
            <a:spLocks noGrp="1" noChangeArrowheads="1"/>
          </p:cNvSpPr>
          <p:nvPr>
            <p:ph type="body" idx="1"/>
          </p:nvPr>
        </p:nvSpPr>
        <p:spPr>
          <a:xfrm>
            <a:off x="381000" y="1524000"/>
            <a:ext cx="8458200" cy="3581400"/>
          </a:xfrm>
        </p:spPr>
        <p:txBody>
          <a:bodyPr/>
          <a:lstStyle/>
          <a:p>
            <a:pPr lvl="0"/>
            <a:r>
              <a:rPr lang="en-US" dirty="0"/>
              <a:t>Apply the Positive Protection flow chart and assessment tool to various scenarios</a:t>
            </a:r>
          </a:p>
          <a:p>
            <a:pPr lvl="0"/>
            <a:r>
              <a:rPr lang="en-US" dirty="0"/>
              <a:t>Present a Positive Protection matrix for various scenarios</a:t>
            </a:r>
          </a:p>
          <a:p>
            <a:pPr marL="571500" indent="-514350">
              <a:buNone/>
            </a:pPr>
            <a:endParaRPr lang="en-US" dirty="0"/>
          </a:p>
          <a:p>
            <a:pPr lvl="2">
              <a:buNone/>
            </a:pPr>
            <a:endParaRPr lang="en-US" sz="4400" dirty="0"/>
          </a:p>
        </p:txBody>
      </p:sp>
    </p:spTree>
    <p:extLst>
      <p:ext uri="{BB962C8B-B14F-4D97-AF65-F5344CB8AC3E}">
        <p14:creationId xmlns:p14="http://schemas.microsoft.com/office/powerpoint/2010/main" val="3500624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Sample Scenario 3 Discussion</a:t>
            </a:r>
          </a:p>
        </p:txBody>
      </p:sp>
      <p:sp>
        <p:nvSpPr>
          <p:cNvPr id="3" name="Content Placeholder 2"/>
          <p:cNvSpPr>
            <a:spLocks noGrp="1"/>
          </p:cNvSpPr>
          <p:nvPr>
            <p:ph idx="1"/>
          </p:nvPr>
        </p:nvSpPr>
        <p:spPr>
          <a:xfrm>
            <a:off x="609600" y="1752600"/>
            <a:ext cx="8153400" cy="4267200"/>
          </a:xfrm>
        </p:spPr>
        <p:txBody>
          <a:bodyPr/>
          <a:lstStyle/>
          <a:p>
            <a:r>
              <a:rPr lang="en-US" dirty="0"/>
              <a:t>Process recommends shadow vehicles with TMAs</a:t>
            </a:r>
          </a:p>
          <a:p>
            <a:pPr lvl="1"/>
            <a:r>
              <a:rPr lang="en-US" dirty="0"/>
              <a:t>High speed requires the TMA</a:t>
            </a:r>
          </a:p>
          <a:p>
            <a:pPr lvl="1"/>
            <a:endParaRPr lang="en-US" dirty="0"/>
          </a:p>
          <a:p>
            <a:pPr lvl="1"/>
            <a:r>
              <a:rPr lang="en-US" dirty="0"/>
              <a:t>Worker exposure considerations?</a:t>
            </a:r>
          </a:p>
          <a:p>
            <a:pPr lvl="1">
              <a:buNone/>
            </a:pPr>
            <a:endParaRPr lang="en-US" dirty="0"/>
          </a:p>
        </p:txBody>
      </p:sp>
    </p:spTree>
    <p:extLst>
      <p:ext uri="{BB962C8B-B14F-4D97-AF65-F5344CB8AC3E}">
        <p14:creationId xmlns:p14="http://schemas.microsoft.com/office/powerpoint/2010/main" val="19893278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dirty="0"/>
              <a:t>Positive Protection Selection Matrix </a:t>
            </a:r>
            <a:endParaRPr lang="en-US" sz="3200" dirty="0"/>
          </a:p>
        </p:txBody>
      </p:sp>
      <p:sp>
        <p:nvSpPr>
          <p:cNvPr id="3" name="Content Placeholder 2"/>
          <p:cNvSpPr>
            <a:spLocks noGrp="1"/>
          </p:cNvSpPr>
          <p:nvPr>
            <p:ph idx="1"/>
          </p:nvPr>
        </p:nvSpPr>
        <p:spPr>
          <a:xfrm>
            <a:off x="381000" y="1676400"/>
            <a:ext cx="8458200" cy="4419600"/>
          </a:xfrm>
        </p:spPr>
        <p:txBody>
          <a:bodyPr/>
          <a:lstStyle/>
          <a:p>
            <a:r>
              <a:rPr lang="en-US" dirty="0"/>
              <a:t>Attempts to simplify a very complex decision affected by very many factors</a:t>
            </a:r>
          </a:p>
          <a:p>
            <a:r>
              <a:rPr lang="en-US" dirty="0"/>
              <a:t>There is no substitute for engineering judgment</a:t>
            </a:r>
          </a:p>
          <a:p>
            <a:r>
              <a:rPr lang="en-US" dirty="0"/>
              <a:t>Provides support to your decision process</a:t>
            </a:r>
          </a:p>
          <a:p>
            <a:r>
              <a:rPr lang="en-US" dirty="0"/>
              <a:t>Provides a framework for decision-making</a:t>
            </a:r>
          </a:p>
        </p:txBody>
      </p:sp>
    </p:spTree>
    <p:extLst>
      <p:ext uri="{BB962C8B-B14F-4D97-AF65-F5344CB8AC3E}">
        <p14:creationId xmlns:p14="http://schemas.microsoft.com/office/powerpoint/2010/main" val="14501574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200" dirty="0"/>
              <a:t>Module Recap</a:t>
            </a:r>
          </a:p>
        </p:txBody>
      </p:sp>
      <p:sp>
        <p:nvSpPr>
          <p:cNvPr id="130051" name="Content Placeholder 2"/>
          <p:cNvSpPr>
            <a:spLocks noGrp="1"/>
          </p:cNvSpPr>
          <p:nvPr>
            <p:ph idx="1"/>
          </p:nvPr>
        </p:nvSpPr>
        <p:spPr>
          <a:xfrm>
            <a:off x="381000" y="1600200"/>
            <a:ext cx="8458200" cy="4419600"/>
          </a:xfrm>
        </p:spPr>
        <p:txBody>
          <a:bodyPr/>
          <a:lstStyle/>
          <a:p>
            <a:r>
              <a:rPr lang="en-US" dirty="0"/>
              <a:t>Name some considerations about the matrix presented</a:t>
            </a:r>
          </a:p>
          <a:p>
            <a:r>
              <a:rPr lang="en-US" dirty="0"/>
              <a:t>Name some conditions for its use</a:t>
            </a:r>
          </a:p>
          <a:p>
            <a:r>
              <a:rPr lang="en-US" dirty="0"/>
              <a:t>What are the key decision points?</a:t>
            </a:r>
          </a:p>
          <a:p>
            <a:r>
              <a:rPr lang="en-US" dirty="0"/>
              <a:t>Is it a substitute for engineering judgment?</a:t>
            </a:r>
          </a:p>
        </p:txBody>
      </p:sp>
    </p:spTree>
    <p:extLst>
      <p:ext uri="{BB962C8B-B14F-4D97-AF65-F5344CB8AC3E}">
        <p14:creationId xmlns:p14="http://schemas.microsoft.com/office/powerpoint/2010/main" val="9194470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a:xfrm>
            <a:off x="457200" y="0"/>
            <a:ext cx="8686800" cy="1417638"/>
          </a:xfrm>
        </p:spPr>
        <p:txBody>
          <a:bodyPr/>
          <a:lstStyle/>
          <a:p>
            <a:r>
              <a:rPr lang="en-US" sz="3200" dirty="0"/>
              <a:t>Questions</a:t>
            </a:r>
          </a:p>
        </p:txBody>
      </p:sp>
    </p:spTree>
    <p:extLst>
      <p:ext uri="{BB962C8B-B14F-4D97-AF65-F5344CB8AC3E}">
        <p14:creationId xmlns:p14="http://schemas.microsoft.com/office/powerpoint/2010/main" val="4277534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Key Decision Points</a:t>
            </a:r>
          </a:p>
        </p:txBody>
      </p:sp>
      <p:graphicFrame>
        <p:nvGraphicFramePr>
          <p:cNvPr id="4" name="Diagram 3">
            <a:extLs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582853560"/>
              </p:ext>
            </p:extLst>
          </p:nvPr>
        </p:nvGraphicFramePr>
        <p:xfrm>
          <a:off x="82752" y="1770847"/>
          <a:ext cx="6546647"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7" name="Group 6" descr="TMAs&#10;Steel barrier&#10;Mobile barrier">
            <a:extLst>
              <a:ext uri="{C183D7F6-B498-43B3-948B-1728B52AA6E4}">
                <adec:decorative xmlns:adec="http://schemas.microsoft.com/office/drawing/2017/decorative" val="0"/>
              </a:ext>
            </a:extLst>
          </p:cNvPr>
          <p:cNvGrpSpPr/>
          <p:nvPr/>
        </p:nvGrpSpPr>
        <p:grpSpPr>
          <a:xfrm>
            <a:off x="6477000" y="1676400"/>
            <a:ext cx="2667000" cy="1934765"/>
            <a:chOff x="0" y="496"/>
            <a:chExt cx="3068171" cy="1934765"/>
          </a:xfrm>
          <a:solidFill>
            <a:schemeClr val="accent3"/>
          </a:solidFill>
        </p:grpSpPr>
        <p:sp>
          <p:nvSpPr>
            <p:cNvPr id="8" name="Rounded Rectangle 7"/>
            <p:cNvSpPr/>
            <p:nvPr/>
          </p:nvSpPr>
          <p:spPr>
            <a:xfrm>
              <a:off x="0" y="496"/>
              <a:ext cx="3068171" cy="1934765"/>
            </a:xfrm>
            <a:prstGeom prst="roundRect">
              <a:avLst/>
            </a:prstGeom>
            <a:grpFill/>
            <a:ln>
              <a:solidFill>
                <a:srgbClr val="C0000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US"/>
            </a:p>
          </p:txBody>
        </p:sp>
        <p:sp>
          <p:nvSpPr>
            <p:cNvPr id="9" name="Rounded Rectangle 4" descr="TMAs&#10;Steel barrier&#10;Mobile barrier"/>
            <p:cNvSpPr/>
            <p:nvPr/>
          </p:nvSpPr>
          <p:spPr>
            <a:xfrm>
              <a:off x="82924" y="94943"/>
              <a:ext cx="2902324" cy="1745871"/>
            </a:xfrm>
            <a:prstGeom prst="rect">
              <a:avLst/>
            </a:prstGeom>
            <a:noFill/>
            <a:ln>
              <a:noFill/>
            </a:ln>
          </p:spPr>
          <p:style>
            <a:lnRef idx="0">
              <a:scrgbClr r="0" g="0" b="0"/>
            </a:lnRef>
            <a:fillRef idx="0">
              <a:scrgbClr r="0" g="0" b="0"/>
            </a:fillRef>
            <a:effectRef idx="0">
              <a:scrgbClr r="0" g="0" b="0"/>
            </a:effectRef>
            <a:fontRef idx="minor">
              <a:schemeClr val="lt1"/>
            </a:fontRef>
          </p:style>
          <p:txBody>
            <a:bodyPr spcFirstLastPara="0" vert="horz" wrap="square" lIns="121920" tIns="60960" rIns="121920" bIns="60960" numCol="1" spcCol="1270" anchor="ctr" anchorCtr="0">
              <a:noAutofit/>
            </a:bodyPr>
            <a:lstStyle/>
            <a:p>
              <a:pPr marL="234950" lvl="0" indent="-234950" defTabSz="1422400">
                <a:lnSpc>
                  <a:spcPct val="90000"/>
                </a:lnSpc>
                <a:spcBef>
                  <a:spcPct val="0"/>
                </a:spcBef>
                <a:spcAft>
                  <a:spcPct val="35000"/>
                </a:spcAft>
                <a:buFont typeface="Arial" pitchFamily="34" charset="0"/>
                <a:buChar char="•"/>
              </a:pPr>
              <a:r>
                <a:rPr lang="en-US" sz="2400" b="1" kern="1200" dirty="0">
                  <a:solidFill>
                    <a:schemeClr val="tx1"/>
                  </a:solidFill>
                  <a:latin typeface="Arial" panose="020B0604020202020204" pitchFamily="34" charset="0"/>
                  <a:cs typeface="Arial" panose="020B0604020202020204" pitchFamily="34" charset="0"/>
                </a:rPr>
                <a:t>TMAs</a:t>
              </a:r>
            </a:p>
            <a:p>
              <a:pPr marL="234950" lvl="0" indent="-234950" defTabSz="1422400">
                <a:lnSpc>
                  <a:spcPct val="90000"/>
                </a:lnSpc>
                <a:spcBef>
                  <a:spcPct val="0"/>
                </a:spcBef>
                <a:spcAft>
                  <a:spcPct val="35000"/>
                </a:spcAft>
                <a:buFont typeface="Arial" pitchFamily="34" charset="0"/>
                <a:buChar char="•"/>
              </a:pPr>
              <a:r>
                <a:rPr lang="en-US" sz="2400" b="1" dirty="0">
                  <a:solidFill>
                    <a:schemeClr val="tx1"/>
                  </a:solidFill>
                  <a:latin typeface="Arial" panose="020B0604020202020204" pitchFamily="34" charset="0"/>
                  <a:cs typeface="Arial" panose="020B0604020202020204" pitchFamily="34" charset="0"/>
                </a:rPr>
                <a:t>Steel barrier</a:t>
              </a:r>
            </a:p>
            <a:p>
              <a:pPr marL="234950" lvl="0" indent="-234950" defTabSz="1422400">
                <a:lnSpc>
                  <a:spcPct val="90000"/>
                </a:lnSpc>
                <a:spcBef>
                  <a:spcPct val="0"/>
                </a:spcBef>
                <a:spcAft>
                  <a:spcPct val="35000"/>
                </a:spcAft>
                <a:buFont typeface="Arial" pitchFamily="34" charset="0"/>
                <a:buChar char="•"/>
              </a:pPr>
              <a:r>
                <a:rPr lang="en-US" sz="2400" b="1" kern="1200" dirty="0">
                  <a:solidFill>
                    <a:schemeClr val="tx1"/>
                  </a:solidFill>
                  <a:latin typeface="Arial" panose="020B0604020202020204" pitchFamily="34" charset="0"/>
                  <a:cs typeface="Arial" panose="020B0604020202020204" pitchFamily="34" charset="0"/>
                </a:rPr>
                <a:t>Mobile barrier</a:t>
              </a:r>
            </a:p>
          </p:txBody>
        </p:sp>
      </p:grpSp>
      <p:grpSp>
        <p:nvGrpSpPr>
          <p:cNvPr id="10" name="Group 9">
            <a:extLst>
              <a:ext uri="{C183D7F6-B498-43B3-948B-1728B52AA6E4}">
                <adec:decorative xmlns:adec="http://schemas.microsoft.com/office/drawing/2017/decorative" val="1"/>
              </a:ext>
            </a:extLst>
          </p:cNvPr>
          <p:cNvGrpSpPr/>
          <p:nvPr/>
        </p:nvGrpSpPr>
        <p:grpSpPr>
          <a:xfrm>
            <a:off x="6629398" y="3780235"/>
            <a:ext cx="2286001" cy="1934765"/>
            <a:chOff x="0" y="496"/>
            <a:chExt cx="2819400" cy="1934765"/>
          </a:xfrm>
          <a:solidFill>
            <a:schemeClr val="bg1"/>
          </a:solidFill>
        </p:grpSpPr>
        <p:sp>
          <p:nvSpPr>
            <p:cNvPr id="11" name="Rounded Rectangle 10"/>
            <p:cNvSpPr/>
            <p:nvPr/>
          </p:nvSpPr>
          <p:spPr>
            <a:xfrm>
              <a:off x="0" y="496"/>
              <a:ext cx="2819400" cy="1934765"/>
            </a:xfrm>
            <a:prstGeom prst="roundRect">
              <a:avLst/>
            </a:prstGeom>
            <a:grpFill/>
            <a:ln>
              <a:solidFill>
                <a:srgbClr val="C0000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US"/>
            </a:p>
          </p:txBody>
        </p:sp>
        <p:sp>
          <p:nvSpPr>
            <p:cNvPr id="12" name="Rounded Rectangle 4" descr="Barriers&#10;Vehicle-arresting systems&#10;"/>
            <p:cNvSpPr/>
            <p:nvPr/>
          </p:nvSpPr>
          <p:spPr>
            <a:xfrm>
              <a:off x="200890" y="120316"/>
              <a:ext cx="2438400" cy="1611718"/>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121920" tIns="60960" rIns="121920" bIns="60960" numCol="1" spcCol="1270" anchor="ctr" anchorCtr="0">
              <a:noAutofit/>
            </a:bodyPr>
            <a:lstStyle/>
            <a:p>
              <a:pPr marL="234950" lvl="0" indent="-234950" defTabSz="1422400">
                <a:lnSpc>
                  <a:spcPct val="90000"/>
                </a:lnSpc>
                <a:spcBef>
                  <a:spcPct val="0"/>
                </a:spcBef>
                <a:spcAft>
                  <a:spcPct val="35000"/>
                </a:spcAft>
                <a:buFont typeface="Arial" pitchFamily="34" charset="0"/>
                <a:buChar char="•"/>
              </a:pPr>
              <a:r>
                <a:rPr lang="en-US" sz="2400" b="1" kern="1200" dirty="0">
                  <a:solidFill>
                    <a:schemeClr val="tx1"/>
                  </a:solidFill>
                  <a:latin typeface="Arial" panose="020B0604020202020204" pitchFamily="34" charset="0"/>
                  <a:cs typeface="Arial" panose="020B0604020202020204" pitchFamily="34" charset="0"/>
                </a:rPr>
                <a:t>Barriers</a:t>
              </a:r>
            </a:p>
            <a:p>
              <a:pPr marL="234950" lvl="0" indent="-234950" defTabSz="1422400">
                <a:lnSpc>
                  <a:spcPct val="90000"/>
                </a:lnSpc>
                <a:spcBef>
                  <a:spcPct val="0"/>
                </a:spcBef>
                <a:spcAft>
                  <a:spcPct val="35000"/>
                </a:spcAft>
                <a:buFont typeface="Arial" pitchFamily="34" charset="0"/>
                <a:buChar char="•"/>
              </a:pPr>
              <a:r>
                <a:rPr lang="en-US" sz="2400" b="1" dirty="0">
                  <a:solidFill>
                    <a:schemeClr val="tx1"/>
                  </a:solidFill>
                  <a:latin typeface="Arial" panose="020B0604020202020204" pitchFamily="34" charset="0"/>
                  <a:cs typeface="Arial" panose="020B0604020202020204" pitchFamily="34" charset="0"/>
                </a:rPr>
                <a:t>Vehicle-arresting systems</a:t>
              </a:r>
            </a:p>
          </p:txBody>
        </p:sp>
      </p:grpSp>
    </p:spTree>
    <p:extLst>
      <p:ext uri="{BB962C8B-B14F-4D97-AF65-F5344CB8AC3E}">
        <p14:creationId xmlns:p14="http://schemas.microsoft.com/office/powerpoint/2010/main" val="2816343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Moving Operations:</a:t>
            </a:r>
            <a:br>
              <a:rPr lang="en-US" sz="3200" dirty="0"/>
            </a:br>
            <a:r>
              <a:rPr lang="en-US" sz="3200" dirty="0"/>
              <a:t>Adequate Roll-Ahead Distance?</a:t>
            </a:r>
          </a:p>
        </p:txBody>
      </p:sp>
      <p:graphicFrame>
        <p:nvGraphicFramePr>
          <p:cNvPr id="4" name="Diagram 3" descr="Yes"/>
          <p:cNvGraphicFramePr/>
          <p:nvPr>
            <p:extLst>
              <p:ext uri="{D42A27DB-BD31-4B8C-83A1-F6EECF244321}">
                <p14:modId xmlns:p14="http://schemas.microsoft.com/office/powerpoint/2010/main" val="280066318"/>
              </p:ext>
            </p:extLst>
          </p:nvPr>
        </p:nvGraphicFramePr>
        <p:xfrm>
          <a:off x="228600" y="1447800"/>
          <a:ext cx="4648200" cy="2743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up 4" descr="Shadow vehicles w/TMAs&#10;Steel Barrier"/>
          <p:cNvGrpSpPr/>
          <p:nvPr/>
        </p:nvGrpSpPr>
        <p:grpSpPr>
          <a:xfrm>
            <a:off x="3810000" y="1875235"/>
            <a:ext cx="3657600" cy="1934765"/>
            <a:chOff x="0" y="496"/>
            <a:chExt cx="2819400" cy="1934765"/>
          </a:xfrm>
        </p:grpSpPr>
        <p:sp>
          <p:nvSpPr>
            <p:cNvPr id="6" name="Rounded Rectangle 5"/>
            <p:cNvSpPr/>
            <p:nvPr/>
          </p:nvSpPr>
          <p:spPr>
            <a:xfrm>
              <a:off x="0" y="496"/>
              <a:ext cx="2819400" cy="1934765"/>
            </a:xfrm>
            <a:prstGeom prst="roundRect">
              <a:avLst/>
            </a:prstGeom>
            <a:solidFill>
              <a:srgbClr val="FFFF99"/>
            </a:solidFill>
            <a:ln>
              <a:solidFill>
                <a:srgbClr val="C0000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US"/>
            </a:p>
          </p:txBody>
        </p:sp>
        <p:sp>
          <p:nvSpPr>
            <p:cNvPr id="7" name="Rounded Rectangle 4" descr="Shadow vehicles w/TMAs&#10;Steel Barrier&#10;"/>
            <p:cNvSpPr/>
            <p:nvPr/>
          </p:nvSpPr>
          <p:spPr>
            <a:xfrm>
              <a:off x="94446" y="94943"/>
              <a:ext cx="2648754" cy="1745871"/>
            </a:xfrm>
            <a:prstGeom prst="rect">
              <a:avLst/>
            </a:prstGeom>
            <a:solidFill>
              <a:srgbClr val="FFFF99"/>
            </a:solidFill>
            <a:ln>
              <a:noFill/>
            </a:ln>
          </p:spPr>
          <p:style>
            <a:lnRef idx="0">
              <a:scrgbClr r="0" g="0" b="0"/>
            </a:lnRef>
            <a:fillRef idx="0">
              <a:scrgbClr r="0" g="0" b="0"/>
            </a:fillRef>
            <a:effectRef idx="0">
              <a:scrgbClr r="0" g="0" b="0"/>
            </a:effectRef>
            <a:fontRef idx="minor">
              <a:schemeClr val="lt1"/>
            </a:fontRef>
          </p:style>
          <p:txBody>
            <a:bodyPr spcFirstLastPara="0" vert="horz" wrap="square" lIns="121920" tIns="60960" rIns="121920" bIns="60960" numCol="1" spcCol="1270" anchor="ctr" anchorCtr="0">
              <a:noAutofit/>
            </a:bodyPr>
            <a:lstStyle/>
            <a:p>
              <a:pPr marL="234950" lvl="0" indent="-234950" defTabSz="1422400">
                <a:lnSpc>
                  <a:spcPct val="90000"/>
                </a:lnSpc>
                <a:spcBef>
                  <a:spcPct val="0"/>
                </a:spcBef>
                <a:spcAft>
                  <a:spcPct val="35000"/>
                </a:spcAft>
                <a:buFont typeface="Arial" pitchFamily="34" charset="0"/>
                <a:buChar char="•"/>
              </a:pPr>
              <a:r>
                <a:rPr lang="en-US" sz="2800" b="1" kern="1200" dirty="0">
                  <a:solidFill>
                    <a:schemeClr val="tx1"/>
                  </a:solidFill>
                  <a:latin typeface="Arial" panose="020B0604020202020204" pitchFamily="34" charset="0"/>
                  <a:cs typeface="Arial" panose="020B0604020202020204" pitchFamily="34" charset="0"/>
                </a:rPr>
                <a:t>Shadow vehicles w/TMAs</a:t>
              </a:r>
            </a:p>
            <a:p>
              <a:pPr marL="234950" lvl="0" indent="-234950" defTabSz="1422400">
                <a:lnSpc>
                  <a:spcPct val="90000"/>
                </a:lnSpc>
                <a:spcBef>
                  <a:spcPct val="0"/>
                </a:spcBef>
                <a:spcAft>
                  <a:spcPct val="35000"/>
                </a:spcAft>
                <a:buFont typeface="Arial" pitchFamily="34" charset="0"/>
                <a:buChar char="•"/>
              </a:pPr>
              <a:r>
                <a:rPr lang="en-US" sz="2800" b="1" dirty="0">
                  <a:solidFill>
                    <a:schemeClr val="tx1"/>
                  </a:solidFill>
                  <a:latin typeface="Arial" panose="020B0604020202020204" pitchFamily="34" charset="0"/>
                  <a:cs typeface="Arial" panose="020B0604020202020204" pitchFamily="34" charset="0"/>
                </a:rPr>
                <a:t>Steel Barrier</a:t>
              </a:r>
              <a:endParaRPr lang="en-US" sz="2800" b="1" kern="1200" dirty="0">
                <a:solidFill>
                  <a:schemeClr val="tx1"/>
                </a:solidFill>
                <a:latin typeface="Arial" panose="020B0604020202020204" pitchFamily="34" charset="0"/>
                <a:cs typeface="Arial" panose="020B0604020202020204" pitchFamily="34" charset="0"/>
              </a:endParaRPr>
            </a:p>
          </p:txBody>
        </p:sp>
      </p:grpSp>
      <p:graphicFrame>
        <p:nvGraphicFramePr>
          <p:cNvPr id="8" name="Diagram 7" descr="No"/>
          <p:cNvGraphicFramePr/>
          <p:nvPr>
            <p:extLst>
              <p:ext uri="{D42A27DB-BD31-4B8C-83A1-F6EECF244321}">
                <p14:modId xmlns:p14="http://schemas.microsoft.com/office/powerpoint/2010/main" val="1757798198"/>
              </p:ext>
            </p:extLst>
          </p:nvPr>
        </p:nvGraphicFramePr>
        <p:xfrm>
          <a:off x="533400" y="3962400"/>
          <a:ext cx="4648200" cy="27432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9" name="Group 8" descr="Steel Barrier&#10;Mobile barrier&#10;"/>
          <p:cNvGrpSpPr/>
          <p:nvPr/>
        </p:nvGrpSpPr>
        <p:grpSpPr>
          <a:xfrm>
            <a:off x="3810000" y="4038600"/>
            <a:ext cx="3352800" cy="1934765"/>
            <a:chOff x="0" y="496"/>
            <a:chExt cx="3352800" cy="1934765"/>
          </a:xfrm>
        </p:grpSpPr>
        <p:sp>
          <p:nvSpPr>
            <p:cNvPr id="10" name="Rounded Rectangle 9"/>
            <p:cNvSpPr/>
            <p:nvPr/>
          </p:nvSpPr>
          <p:spPr>
            <a:xfrm>
              <a:off x="0" y="496"/>
              <a:ext cx="3352800" cy="1934765"/>
            </a:xfrm>
            <a:prstGeom prst="roundRect">
              <a:avLst/>
            </a:prstGeom>
            <a:solidFill>
              <a:srgbClr val="FFFF99"/>
            </a:solidFill>
            <a:ln>
              <a:solidFill>
                <a:srgbClr val="C0000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US"/>
            </a:p>
          </p:txBody>
        </p:sp>
        <p:sp>
          <p:nvSpPr>
            <p:cNvPr id="11" name="Rounded Rectangle 4" descr="Steel Barrier&#10;Mobile barrier&#10;"/>
            <p:cNvSpPr/>
            <p:nvPr/>
          </p:nvSpPr>
          <p:spPr>
            <a:xfrm>
              <a:off x="94446" y="94943"/>
              <a:ext cx="3159500" cy="1745871"/>
            </a:xfrm>
            <a:prstGeom prst="rect">
              <a:avLst/>
            </a:prstGeom>
            <a:solidFill>
              <a:srgbClr val="FFFF99"/>
            </a:solidFill>
            <a:ln>
              <a:noFill/>
            </a:ln>
          </p:spPr>
          <p:style>
            <a:lnRef idx="0">
              <a:scrgbClr r="0" g="0" b="0"/>
            </a:lnRef>
            <a:fillRef idx="0">
              <a:scrgbClr r="0" g="0" b="0"/>
            </a:fillRef>
            <a:effectRef idx="0">
              <a:scrgbClr r="0" g="0" b="0"/>
            </a:effectRef>
            <a:fontRef idx="minor">
              <a:schemeClr val="lt1"/>
            </a:fontRef>
          </p:style>
          <p:txBody>
            <a:bodyPr spcFirstLastPara="0" vert="horz" wrap="square" lIns="121920" tIns="60960" rIns="121920" bIns="60960" numCol="1" spcCol="1270" anchor="ctr" anchorCtr="0">
              <a:noAutofit/>
            </a:bodyPr>
            <a:lstStyle/>
            <a:p>
              <a:pPr lvl="0" defTabSz="1422400">
                <a:lnSpc>
                  <a:spcPct val="90000"/>
                </a:lnSpc>
                <a:spcBef>
                  <a:spcPct val="0"/>
                </a:spcBef>
                <a:spcAft>
                  <a:spcPct val="35000"/>
                </a:spcAft>
                <a:buFont typeface="Arial" pitchFamily="34" charset="0"/>
                <a:buChar char="•"/>
              </a:pPr>
              <a:r>
                <a:rPr lang="en-US" sz="2800" b="1" dirty="0">
                  <a:solidFill>
                    <a:schemeClr val="tx1"/>
                  </a:solidFill>
                  <a:latin typeface="Arial" panose="020B0604020202020204" pitchFamily="34" charset="0"/>
                  <a:cs typeface="Arial" panose="020B0604020202020204" pitchFamily="34" charset="0"/>
                </a:rPr>
                <a:t>Steel Barrier</a:t>
              </a:r>
            </a:p>
            <a:p>
              <a:pPr marL="222250" lvl="0" indent="-222250" defTabSz="1422400">
                <a:lnSpc>
                  <a:spcPct val="90000"/>
                </a:lnSpc>
                <a:spcBef>
                  <a:spcPct val="0"/>
                </a:spcBef>
                <a:spcAft>
                  <a:spcPct val="35000"/>
                </a:spcAft>
                <a:buFont typeface="Arial" pitchFamily="34" charset="0"/>
                <a:buChar char="•"/>
              </a:pPr>
              <a:r>
                <a:rPr lang="en-US" sz="2800" b="1" kern="1200" dirty="0">
                  <a:solidFill>
                    <a:schemeClr val="tx1"/>
                  </a:solidFill>
                  <a:latin typeface="Arial" panose="020B0604020202020204" pitchFamily="34" charset="0"/>
                  <a:cs typeface="Arial" panose="020B0604020202020204" pitchFamily="34" charset="0"/>
                </a:rPr>
                <a:t>Mobile barrier</a:t>
              </a:r>
            </a:p>
          </p:txBody>
        </p:sp>
      </p:grpSp>
    </p:spTree>
    <p:extLst>
      <p:ext uri="{BB962C8B-B14F-4D97-AF65-F5344CB8AC3E}">
        <p14:creationId xmlns:p14="http://schemas.microsoft.com/office/powerpoint/2010/main" val="4261893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Stationary Operations:</a:t>
            </a:r>
            <a:br>
              <a:rPr lang="en-US" sz="3200" dirty="0"/>
            </a:br>
            <a:r>
              <a:rPr lang="en-US" sz="3200" dirty="0"/>
              <a:t>Duration of Operation</a:t>
            </a:r>
          </a:p>
        </p:txBody>
      </p:sp>
      <p:graphicFrame>
        <p:nvGraphicFramePr>
          <p:cNvPr id="4" name="Diagram 3" descr="Long Temr"/>
          <p:cNvGraphicFramePr/>
          <p:nvPr>
            <p:extLst>
              <p:ext uri="{D42A27DB-BD31-4B8C-83A1-F6EECF244321}">
                <p14:modId xmlns:p14="http://schemas.microsoft.com/office/powerpoint/2010/main" val="3326716169"/>
              </p:ext>
            </p:extLst>
          </p:nvPr>
        </p:nvGraphicFramePr>
        <p:xfrm>
          <a:off x="533400" y="1447800"/>
          <a:ext cx="4191000" cy="2743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3" name="Group 4" descr="Barriers&#10;“Other” Positive Protection Measures&#10;"/>
          <p:cNvGrpSpPr/>
          <p:nvPr/>
        </p:nvGrpSpPr>
        <p:grpSpPr>
          <a:xfrm>
            <a:off x="4800600" y="1875235"/>
            <a:ext cx="3657600" cy="1934765"/>
            <a:chOff x="0" y="496"/>
            <a:chExt cx="2819400" cy="1934765"/>
          </a:xfrm>
        </p:grpSpPr>
        <p:sp>
          <p:nvSpPr>
            <p:cNvPr id="6" name="Rounded Rectangle 5"/>
            <p:cNvSpPr/>
            <p:nvPr/>
          </p:nvSpPr>
          <p:spPr>
            <a:xfrm>
              <a:off x="0" y="496"/>
              <a:ext cx="2819400" cy="1934765"/>
            </a:xfrm>
            <a:prstGeom prst="roundRect">
              <a:avLst/>
            </a:prstGeom>
            <a:solidFill>
              <a:srgbClr val="FFFF99"/>
            </a:solidFill>
            <a:ln>
              <a:solidFill>
                <a:srgbClr val="C0000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US"/>
            </a:p>
          </p:txBody>
        </p:sp>
        <p:sp>
          <p:nvSpPr>
            <p:cNvPr id="7" name="Rounded Rectangle 4" descr="Barriers&#10;“Other” Positive Protection Measures&#10;"/>
            <p:cNvSpPr/>
            <p:nvPr/>
          </p:nvSpPr>
          <p:spPr>
            <a:xfrm>
              <a:off x="94446" y="94943"/>
              <a:ext cx="2648754" cy="1745871"/>
            </a:xfrm>
            <a:prstGeom prst="rect">
              <a:avLst/>
            </a:prstGeom>
            <a:solidFill>
              <a:srgbClr val="FFFF99"/>
            </a:solidFill>
            <a:ln>
              <a:noFill/>
            </a:ln>
          </p:spPr>
          <p:style>
            <a:lnRef idx="0">
              <a:scrgbClr r="0" g="0" b="0"/>
            </a:lnRef>
            <a:fillRef idx="0">
              <a:scrgbClr r="0" g="0" b="0"/>
            </a:fillRef>
            <a:effectRef idx="0">
              <a:scrgbClr r="0" g="0" b="0"/>
            </a:effectRef>
            <a:fontRef idx="minor">
              <a:schemeClr val="lt1"/>
            </a:fontRef>
          </p:style>
          <p:txBody>
            <a:bodyPr spcFirstLastPara="0" vert="horz" wrap="square" lIns="121920" tIns="60960" rIns="121920" bIns="60960" numCol="1" spcCol="1270" anchor="ctr" anchorCtr="0">
              <a:noAutofit/>
            </a:bodyPr>
            <a:lstStyle/>
            <a:p>
              <a:pPr marL="284163" lvl="0" indent="-284163" defTabSz="1422400">
                <a:lnSpc>
                  <a:spcPct val="90000"/>
                </a:lnSpc>
                <a:spcBef>
                  <a:spcPct val="0"/>
                </a:spcBef>
                <a:spcAft>
                  <a:spcPct val="35000"/>
                </a:spcAft>
                <a:buFont typeface="Arial" pitchFamily="34" charset="0"/>
                <a:buChar char="•"/>
              </a:pPr>
              <a:r>
                <a:rPr lang="en-US" sz="2800" b="1" dirty="0">
                  <a:solidFill>
                    <a:schemeClr val="tx1"/>
                  </a:solidFill>
                  <a:latin typeface="Arial" panose="020B0604020202020204" pitchFamily="34" charset="0"/>
                  <a:cs typeface="Arial" panose="020B0604020202020204" pitchFamily="34" charset="0"/>
                </a:rPr>
                <a:t>Barriers</a:t>
              </a:r>
            </a:p>
            <a:p>
              <a:pPr marL="284163" lvl="0" indent="-284163" defTabSz="1422400">
                <a:lnSpc>
                  <a:spcPct val="90000"/>
                </a:lnSpc>
                <a:spcAft>
                  <a:spcPct val="35000"/>
                </a:spcAft>
                <a:buFont typeface="Arial" pitchFamily="34" charset="0"/>
                <a:buChar char="•"/>
              </a:pPr>
              <a:r>
                <a:rPr lang="en-US" sz="2800" b="1" dirty="0">
                  <a:solidFill>
                    <a:schemeClr val="tx1"/>
                  </a:solidFill>
                  <a:latin typeface="Arial" panose="020B0604020202020204" pitchFamily="34" charset="0"/>
                  <a:cs typeface="Arial" panose="020B0604020202020204" pitchFamily="34" charset="0"/>
                </a:rPr>
                <a:t>“Other” Positive Protection Measures</a:t>
              </a:r>
            </a:p>
          </p:txBody>
        </p:sp>
      </p:grpSp>
      <p:graphicFrame>
        <p:nvGraphicFramePr>
          <p:cNvPr id="8" name="Diagram 7" descr="Short Term"/>
          <p:cNvGraphicFramePr/>
          <p:nvPr>
            <p:extLst>
              <p:ext uri="{D42A27DB-BD31-4B8C-83A1-F6EECF244321}">
                <p14:modId xmlns:p14="http://schemas.microsoft.com/office/powerpoint/2010/main" val="2100009669"/>
              </p:ext>
            </p:extLst>
          </p:nvPr>
        </p:nvGraphicFramePr>
        <p:xfrm>
          <a:off x="304800" y="3962400"/>
          <a:ext cx="4876800" cy="27432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5" name="Group 8" descr="TMAs&#10;Vehicle-Arresting Systems&#10;“Other” Positive Protection Measures&#10;"/>
          <p:cNvGrpSpPr/>
          <p:nvPr/>
        </p:nvGrpSpPr>
        <p:grpSpPr>
          <a:xfrm>
            <a:off x="5105400" y="3962400"/>
            <a:ext cx="3810000" cy="2743200"/>
            <a:chOff x="0" y="496"/>
            <a:chExt cx="2999362" cy="2743200"/>
          </a:xfrm>
        </p:grpSpPr>
        <p:sp>
          <p:nvSpPr>
            <p:cNvPr id="10" name="Rounded Rectangle 9"/>
            <p:cNvSpPr/>
            <p:nvPr/>
          </p:nvSpPr>
          <p:spPr>
            <a:xfrm>
              <a:off x="0" y="496"/>
              <a:ext cx="2819400" cy="2590800"/>
            </a:xfrm>
            <a:prstGeom prst="roundRect">
              <a:avLst/>
            </a:prstGeom>
            <a:solidFill>
              <a:srgbClr val="FFFF99"/>
            </a:solidFill>
            <a:ln>
              <a:solidFill>
                <a:srgbClr val="C0000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US"/>
            </a:p>
          </p:txBody>
        </p:sp>
        <p:sp>
          <p:nvSpPr>
            <p:cNvPr id="11" name="Rounded Rectangle 4" descr="TMAs&#10;Vehicle-Arresting Systems&#10;“Other” Positive Protection Measures&#10;"/>
            <p:cNvSpPr/>
            <p:nvPr/>
          </p:nvSpPr>
          <p:spPr>
            <a:xfrm>
              <a:off x="110659" y="323543"/>
              <a:ext cx="2888703" cy="2420153"/>
            </a:xfrm>
            <a:prstGeom prst="rect">
              <a:avLst/>
            </a:prstGeom>
            <a:noFill/>
            <a:ln>
              <a:noFill/>
            </a:ln>
          </p:spPr>
          <p:style>
            <a:lnRef idx="0">
              <a:scrgbClr r="0" g="0" b="0"/>
            </a:lnRef>
            <a:fillRef idx="0">
              <a:scrgbClr r="0" g="0" b="0"/>
            </a:fillRef>
            <a:effectRef idx="0">
              <a:scrgbClr r="0" g="0" b="0"/>
            </a:effectRef>
            <a:fontRef idx="minor">
              <a:schemeClr val="lt1"/>
            </a:fontRef>
          </p:style>
          <p:txBody>
            <a:bodyPr spcFirstLastPara="0" vert="horz" wrap="square" lIns="121920" tIns="60960" rIns="121920" bIns="60960" numCol="1" spcCol="1270" anchor="ctr" anchorCtr="0">
              <a:noAutofit/>
            </a:bodyPr>
            <a:lstStyle/>
            <a:p>
              <a:pPr marL="284163" lvl="0" indent="-284163" defTabSz="1422400">
                <a:lnSpc>
                  <a:spcPct val="90000"/>
                </a:lnSpc>
                <a:spcBef>
                  <a:spcPct val="0"/>
                </a:spcBef>
                <a:spcAft>
                  <a:spcPct val="35000"/>
                </a:spcAft>
                <a:buFont typeface="Arial" pitchFamily="34" charset="0"/>
                <a:buChar char="•"/>
              </a:pPr>
              <a:r>
                <a:rPr lang="en-US" sz="2800" b="1" dirty="0">
                  <a:solidFill>
                    <a:schemeClr val="tx1"/>
                  </a:solidFill>
                  <a:latin typeface="Arial" panose="020B0604020202020204" pitchFamily="34" charset="0"/>
                  <a:cs typeface="Arial" panose="020B0604020202020204" pitchFamily="34" charset="0"/>
                </a:rPr>
                <a:t>TMAs</a:t>
              </a:r>
            </a:p>
            <a:p>
              <a:pPr marL="284163" indent="-284163" defTabSz="1422400">
                <a:lnSpc>
                  <a:spcPct val="90000"/>
                </a:lnSpc>
                <a:spcAft>
                  <a:spcPct val="35000"/>
                </a:spcAft>
                <a:buFont typeface="Arial" pitchFamily="34" charset="0"/>
                <a:buChar char="•"/>
              </a:pPr>
              <a:r>
                <a:rPr lang="en-US" sz="2800" b="1" dirty="0">
                  <a:solidFill>
                    <a:schemeClr val="tx1"/>
                  </a:solidFill>
                  <a:latin typeface="Arial" panose="020B0604020202020204" pitchFamily="34" charset="0"/>
                  <a:cs typeface="Arial" panose="020B0604020202020204" pitchFamily="34" charset="0"/>
                </a:rPr>
                <a:t>Vehicle-Arresting Systems</a:t>
              </a:r>
            </a:p>
            <a:p>
              <a:pPr marL="284163" lvl="0" indent="-284163" defTabSz="1422400">
                <a:lnSpc>
                  <a:spcPct val="90000"/>
                </a:lnSpc>
                <a:spcBef>
                  <a:spcPct val="0"/>
                </a:spcBef>
                <a:spcAft>
                  <a:spcPct val="35000"/>
                </a:spcAft>
                <a:buFont typeface="Arial" pitchFamily="34" charset="0"/>
                <a:buChar char="•"/>
              </a:pPr>
              <a:r>
                <a:rPr lang="en-US" sz="2800" b="1" dirty="0">
                  <a:solidFill>
                    <a:schemeClr val="tx1"/>
                  </a:solidFill>
                  <a:latin typeface="Arial" panose="020B0604020202020204" pitchFamily="34" charset="0"/>
                  <a:cs typeface="Arial" panose="020B0604020202020204" pitchFamily="34" charset="0"/>
                </a:rPr>
                <a:t>“Other” Positive Protection Measures</a:t>
              </a:r>
            </a:p>
            <a:p>
              <a:pPr lvl="0" defTabSz="1422400">
                <a:lnSpc>
                  <a:spcPct val="90000"/>
                </a:lnSpc>
                <a:spcBef>
                  <a:spcPct val="0"/>
                </a:spcBef>
                <a:spcAft>
                  <a:spcPct val="35000"/>
                </a:spcAft>
                <a:buFont typeface="Arial" pitchFamily="34" charset="0"/>
                <a:buChar char="•"/>
              </a:pPr>
              <a:endParaRPr lang="en-US" sz="2800" b="1" kern="1200" dirty="0">
                <a:solidFill>
                  <a:schemeClr val="tx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539074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“Strategies” Matrix Ingredients</a:t>
            </a:r>
          </a:p>
        </p:txBody>
      </p:sp>
      <p:sp>
        <p:nvSpPr>
          <p:cNvPr id="3" name="Content Placeholder 2"/>
          <p:cNvSpPr>
            <a:spLocks noGrp="1"/>
          </p:cNvSpPr>
          <p:nvPr>
            <p:ph idx="1"/>
          </p:nvPr>
        </p:nvSpPr>
        <p:spPr>
          <a:xfrm>
            <a:off x="381000" y="1325563"/>
            <a:ext cx="8763000" cy="4267200"/>
          </a:xfrm>
        </p:spPr>
        <p:txBody>
          <a:bodyPr/>
          <a:lstStyle/>
          <a:p>
            <a:r>
              <a:rPr lang="en-US" dirty="0"/>
              <a:t>Positive Protection assessment tool</a:t>
            </a:r>
          </a:p>
          <a:p>
            <a:r>
              <a:rPr lang="en-US" dirty="0"/>
              <a:t>Existing guidance</a:t>
            </a:r>
          </a:p>
          <a:p>
            <a:pPr lvl="1"/>
            <a:r>
              <a:rPr lang="en-US" dirty="0"/>
              <a:t>Positive Protection flowchart</a:t>
            </a:r>
          </a:p>
          <a:p>
            <a:r>
              <a:rPr lang="en-US" dirty="0"/>
              <a:t>Input from Positive Protection Task Force</a:t>
            </a:r>
          </a:p>
          <a:p>
            <a:r>
              <a:rPr lang="en-US" dirty="0"/>
              <a:t>A touch of engineering judgment</a:t>
            </a:r>
          </a:p>
        </p:txBody>
      </p:sp>
      <p:sp>
        <p:nvSpPr>
          <p:cNvPr id="5" name="TextBox 4"/>
          <p:cNvSpPr txBox="1"/>
          <p:nvPr/>
        </p:nvSpPr>
        <p:spPr>
          <a:xfrm>
            <a:off x="423615" y="4419600"/>
            <a:ext cx="8339385" cy="830997"/>
          </a:xfrm>
          <a:prstGeom prst="rect">
            <a:avLst/>
          </a:prstGeom>
          <a:noFill/>
          <a:ln w="57150">
            <a:solidFill>
              <a:srgbClr val="C00000"/>
            </a:solidFill>
          </a:ln>
        </p:spPr>
        <p:txBody>
          <a:bodyPr wrap="square" rtlCol="0">
            <a:spAutoFit/>
          </a:bodyPr>
          <a:lstStyle/>
          <a:p>
            <a:pPr algn="ctr"/>
            <a:r>
              <a:rPr lang="en-US" sz="2400" dirty="0">
                <a:latin typeface="Arial" panose="020B0604020202020204" pitchFamily="34" charset="0"/>
                <a:cs typeface="Arial" panose="020B0604020202020204" pitchFamily="34" charset="0"/>
              </a:rPr>
              <a:t>REMEMBER: This matrix provides GUIDANCE. It is not a warrant nor is it a substitute for engineering judgment!</a:t>
            </a:r>
          </a:p>
        </p:txBody>
      </p:sp>
    </p:spTree>
    <p:extLst>
      <p:ext uri="{BB962C8B-B14F-4D97-AF65-F5344CB8AC3E}">
        <p14:creationId xmlns:p14="http://schemas.microsoft.com/office/powerpoint/2010/main" val="229846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0"/>
            <a:ext cx="8686800" cy="1219200"/>
          </a:xfrm>
        </p:spPr>
        <p:txBody>
          <a:bodyPr/>
          <a:lstStyle/>
          <a:p>
            <a:r>
              <a:rPr lang="fr-FR" sz="3200" dirty="0"/>
              <a:t>Positive Protection Selection Matrix </a:t>
            </a:r>
          </a:p>
        </p:txBody>
      </p:sp>
      <p:graphicFrame>
        <p:nvGraphicFramePr>
          <p:cNvPr id="4" name="Content Placeholder 3" descr="Type of work and whether the project is long term, intermediate, or short term or short duration or mobile; recommendation for positive protection shown in table by color 1 through 3 and A through D">
            <a:extLst>
              <a:ext uri="{C183D7F6-B498-43B3-948B-1728B52AA6E4}">
                <adec:decorative xmlns:adec="http://schemas.microsoft.com/office/drawing/2017/decorative" val="0"/>
              </a:ext>
            </a:extLst>
          </p:cNvPr>
          <p:cNvGraphicFramePr>
            <a:graphicFrameLocks noGrp="1"/>
          </p:cNvGraphicFramePr>
          <p:nvPr>
            <p:ph idx="1"/>
            <p:extLst>
              <p:ext uri="{D42A27DB-BD31-4B8C-83A1-F6EECF244321}">
                <p14:modId xmlns:p14="http://schemas.microsoft.com/office/powerpoint/2010/main" val="2687110115"/>
              </p:ext>
            </p:extLst>
          </p:nvPr>
        </p:nvGraphicFramePr>
        <p:xfrm>
          <a:off x="191785" y="838200"/>
          <a:ext cx="6626831" cy="5760720"/>
        </p:xfrm>
        <a:graphic>
          <a:graphicData uri="http://schemas.openxmlformats.org/drawingml/2006/table">
            <a:tbl>
              <a:tblPr>
                <a:tableStyleId>{5C22544A-7EE6-4342-B048-85BDC9FD1C3A}</a:tableStyleId>
              </a:tblPr>
              <a:tblGrid>
                <a:gridCol w="3641116">
                  <a:extLst>
                    <a:ext uri="{9D8B030D-6E8A-4147-A177-3AD203B41FA5}">
                      <a16:colId xmlns:a16="http://schemas.microsoft.com/office/drawing/2014/main" val="20000"/>
                    </a:ext>
                  </a:extLst>
                </a:gridCol>
                <a:gridCol w="582578">
                  <a:extLst>
                    <a:ext uri="{9D8B030D-6E8A-4147-A177-3AD203B41FA5}">
                      <a16:colId xmlns:a16="http://schemas.microsoft.com/office/drawing/2014/main" val="20001"/>
                    </a:ext>
                  </a:extLst>
                </a:gridCol>
                <a:gridCol w="582578">
                  <a:extLst>
                    <a:ext uri="{9D8B030D-6E8A-4147-A177-3AD203B41FA5}">
                      <a16:colId xmlns:a16="http://schemas.microsoft.com/office/drawing/2014/main" val="20002"/>
                    </a:ext>
                  </a:extLst>
                </a:gridCol>
                <a:gridCol w="655401">
                  <a:extLst>
                    <a:ext uri="{9D8B030D-6E8A-4147-A177-3AD203B41FA5}">
                      <a16:colId xmlns:a16="http://schemas.microsoft.com/office/drawing/2014/main" val="20003"/>
                    </a:ext>
                  </a:extLst>
                </a:gridCol>
                <a:gridCol w="655401">
                  <a:extLst>
                    <a:ext uri="{9D8B030D-6E8A-4147-A177-3AD203B41FA5}">
                      <a16:colId xmlns:a16="http://schemas.microsoft.com/office/drawing/2014/main" val="20004"/>
                    </a:ext>
                  </a:extLst>
                </a:gridCol>
                <a:gridCol w="509757">
                  <a:extLst>
                    <a:ext uri="{9D8B030D-6E8A-4147-A177-3AD203B41FA5}">
                      <a16:colId xmlns:a16="http://schemas.microsoft.com/office/drawing/2014/main" val="20005"/>
                    </a:ext>
                  </a:extLst>
                </a:gridCol>
              </a:tblGrid>
              <a:tr h="471714">
                <a:tc>
                  <a:txBody>
                    <a:bodyPr/>
                    <a:lstStyle/>
                    <a:p>
                      <a:pPr algn="ctr" fontAlgn="ctr"/>
                      <a:r>
                        <a:rPr lang="en-US" sz="1800" b="1" u="sng" strike="noStrike" kern="1200" dirty="0">
                          <a:solidFill>
                            <a:schemeClr val="tx1"/>
                          </a:solidFill>
                          <a:effectLst/>
                          <a:latin typeface="Arial" panose="020B0604020202020204" pitchFamily="34" charset="0"/>
                          <a:ea typeface="+mn-ea"/>
                          <a:cs typeface="Arial" panose="020B0604020202020204" pitchFamily="34" charset="0"/>
                        </a:rPr>
                        <a:t>Work Type</a:t>
                      </a:r>
                      <a:r>
                        <a:rPr lang="en-US" sz="1800" b="1" u="sng" strike="noStrike" kern="1200" baseline="0" dirty="0">
                          <a:solidFill>
                            <a:schemeClr val="tx1"/>
                          </a:solidFill>
                          <a:effectLst/>
                          <a:latin typeface="Arial" panose="020B0604020202020204" pitchFamily="34" charset="0"/>
                          <a:ea typeface="+mn-ea"/>
                          <a:cs typeface="Arial" panose="020B0604020202020204" pitchFamily="34" charset="0"/>
                        </a:rPr>
                        <a:t> or Location </a:t>
                      </a:r>
                      <a:r>
                        <a:rPr lang="en-US" sz="1800" b="1" u="sng" strike="noStrike" kern="1200" dirty="0">
                          <a:solidFill>
                            <a:schemeClr val="tx1"/>
                          </a:solidFill>
                          <a:effectLst/>
                          <a:latin typeface="Arial" panose="020B0604020202020204" pitchFamily="34" charset="0"/>
                          <a:ea typeface="+mn-ea"/>
                          <a:cs typeface="Arial" panose="020B0604020202020204" pitchFamily="34" charset="0"/>
                        </a:rPr>
                        <a:t>/Work Duration</a:t>
                      </a:r>
                    </a:p>
                  </a:txBody>
                  <a:tcPr marL="0" marR="0" marT="0" marB="0" anchor="ctr">
                    <a:noFill/>
                  </a:tcPr>
                </a:tc>
                <a:tc>
                  <a:txBody>
                    <a:bodyPr/>
                    <a:lstStyle/>
                    <a:p>
                      <a:pPr algn="ctr" fontAlgn="ctr"/>
                      <a:r>
                        <a:rPr lang="en-US" sz="1800" b="1" u="sng" strike="noStrike" kern="1200" dirty="0">
                          <a:solidFill>
                            <a:schemeClr val="tx1"/>
                          </a:solidFill>
                          <a:effectLst/>
                          <a:latin typeface="Arial" panose="020B0604020202020204" pitchFamily="34" charset="0"/>
                          <a:ea typeface="+mn-ea"/>
                          <a:cs typeface="Arial" panose="020B0604020202020204" pitchFamily="34" charset="0"/>
                        </a:rPr>
                        <a:t>LT</a:t>
                      </a:r>
                    </a:p>
                  </a:txBody>
                  <a:tcPr marL="0" marR="0" marT="0" marB="0" anchor="ctr">
                    <a:noFill/>
                  </a:tcPr>
                </a:tc>
                <a:tc>
                  <a:txBody>
                    <a:bodyPr/>
                    <a:lstStyle/>
                    <a:p>
                      <a:pPr algn="ctr" fontAlgn="ctr"/>
                      <a:r>
                        <a:rPr lang="en-US" sz="1800" b="1" u="sng" strike="noStrike" kern="1200" dirty="0">
                          <a:solidFill>
                            <a:schemeClr val="tx1"/>
                          </a:solidFill>
                          <a:effectLst/>
                          <a:latin typeface="Arial" panose="020B0604020202020204" pitchFamily="34" charset="0"/>
                          <a:ea typeface="+mn-ea"/>
                          <a:cs typeface="Arial" panose="020B0604020202020204" pitchFamily="34" charset="0"/>
                        </a:rPr>
                        <a:t>IT</a:t>
                      </a:r>
                    </a:p>
                  </a:txBody>
                  <a:tcPr marL="0" marR="0" marT="0" marB="0" anchor="ctr">
                    <a:noFill/>
                  </a:tcPr>
                </a:tc>
                <a:tc>
                  <a:txBody>
                    <a:bodyPr/>
                    <a:lstStyle/>
                    <a:p>
                      <a:pPr algn="ctr" fontAlgn="ctr"/>
                      <a:r>
                        <a:rPr lang="en-US" sz="1800" b="1" u="sng" strike="noStrike" kern="1200" dirty="0">
                          <a:solidFill>
                            <a:schemeClr val="tx1"/>
                          </a:solidFill>
                          <a:effectLst/>
                          <a:latin typeface="Arial" panose="020B0604020202020204" pitchFamily="34" charset="0"/>
                          <a:ea typeface="+mn-ea"/>
                          <a:cs typeface="Arial" panose="020B0604020202020204" pitchFamily="34" charset="0"/>
                        </a:rPr>
                        <a:t>ST</a:t>
                      </a:r>
                    </a:p>
                  </a:txBody>
                  <a:tcPr marL="0" marR="0" marT="0" marB="0" anchor="ctr">
                    <a:noFill/>
                  </a:tcPr>
                </a:tc>
                <a:tc>
                  <a:txBody>
                    <a:bodyPr/>
                    <a:lstStyle/>
                    <a:p>
                      <a:pPr algn="ctr" fontAlgn="ctr"/>
                      <a:r>
                        <a:rPr lang="en-US" sz="1800" b="1" u="sng" strike="noStrike" kern="1200" dirty="0">
                          <a:solidFill>
                            <a:schemeClr val="tx1"/>
                          </a:solidFill>
                          <a:effectLst/>
                          <a:latin typeface="Arial" panose="020B0604020202020204" pitchFamily="34" charset="0"/>
                          <a:ea typeface="+mn-ea"/>
                          <a:cs typeface="Arial" panose="020B0604020202020204" pitchFamily="34" charset="0"/>
                        </a:rPr>
                        <a:t>SD</a:t>
                      </a:r>
                    </a:p>
                  </a:txBody>
                  <a:tcPr marL="0" marR="0" marT="0" marB="0" anchor="ctr">
                    <a:noFill/>
                  </a:tcPr>
                </a:tc>
                <a:tc>
                  <a:txBody>
                    <a:bodyPr/>
                    <a:lstStyle/>
                    <a:p>
                      <a:pPr algn="ctr" fontAlgn="ctr"/>
                      <a:r>
                        <a:rPr lang="en-US" sz="1800" b="1" u="sng" strike="noStrike" kern="1200" dirty="0">
                          <a:solidFill>
                            <a:schemeClr val="tx1"/>
                          </a:solidFill>
                          <a:effectLst/>
                          <a:latin typeface="Arial" panose="020B0604020202020204" pitchFamily="34" charset="0"/>
                          <a:ea typeface="+mn-ea"/>
                          <a:cs typeface="Arial" panose="020B0604020202020204" pitchFamily="34" charset="0"/>
                        </a:rPr>
                        <a:t>M</a:t>
                      </a:r>
                    </a:p>
                  </a:txBody>
                  <a:tcPr marL="0" marR="0" marT="0" marB="0" anchor="ctr">
                    <a:noFill/>
                  </a:tcPr>
                </a:tc>
                <a:extLst>
                  <a:ext uri="{0D108BD9-81ED-4DB2-BD59-A6C34878D82A}">
                    <a16:rowId xmlns:a16="http://schemas.microsoft.com/office/drawing/2014/main" val="10000"/>
                  </a:ext>
                </a:extLst>
              </a:tr>
              <a:tr h="235857">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Paving</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2 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2</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2</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C/D</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C</a:t>
                      </a:r>
                    </a:p>
                  </a:txBody>
                  <a:tcPr marL="0" marR="0" marT="0" marB="0" anchor="ctr">
                    <a:noFill/>
                  </a:tcPr>
                </a:tc>
                <a:extLst>
                  <a:ext uri="{0D108BD9-81ED-4DB2-BD59-A6C34878D82A}">
                    <a16:rowId xmlns:a16="http://schemas.microsoft.com/office/drawing/2014/main" val="10001"/>
                  </a:ext>
                </a:extLst>
              </a:tr>
              <a:tr h="235857">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Grind inlay/overlay</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2</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2</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C/D</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C</a:t>
                      </a:r>
                    </a:p>
                  </a:txBody>
                  <a:tcPr marL="0" marR="0" marT="0" marB="0" anchor="ctr">
                    <a:noFill/>
                  </a:tcPr>
                </a:tc>
                <a:extLst>
                  <a:ext uri="{0D108BD9-81ED-4DB2-BD59-A6C34878D82A}">
                    <a16:rowId xmlns:a16="http://schemas.microsoft.com/office/drawing/2014/main" val="10002"/>
                  </a:ext>
                </a:extLst>
              </a:tr>
              <a:tr h="235857">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Bridge construction</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1</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C/D</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extLst>
                  <a:ext uri="{0D108BD9-81ED-4DB2-BD59-A6C34878D82A}">
                    <a16:rowId xmlns:a16="http://schemas.microsoft.com/office/drawing/2014/main" val="10003"/>
                  </a:ext>
                </a:extLst>
              </a:tr>
              <a:tr h="235857">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Bridge rail replacement</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2</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2</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3</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C/D</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extLst>
                  <a:ext uri="{0D108BD9-81ED-4DB2-BD59-A6C34878D82A}">
                    <a16:rowId xmlns:a16="http://schemas.microsoft.com/office/drawing/2014/main" val="10004"/>
                  </a:ext>
                </a:extLst>
              </a:tr>
              <a:tr h="235857">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Roadway realignment</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2</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C/D</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extLst>
                  <a:ext uri="{0D108BD9-81ED-4DB2-BD59-A6C34878D82A}">
                    <a16:rowId xmlns:a16="http://schemas.microsoft.com/office/drawing/2014/main" val="10005"/>
                  </a:ext>
                </a:extLst>
              </a:tr>
              <a:tr h="235857">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Pavement widening</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3</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C/D</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C</a:t>
                      </a:r>
                    </a:p>
                  </a:txBody>
                  <a:tcPr marL="0" marR="0" marT="0" marB="0" anchor="ctr">
                    <a:noFill/>
                  </a:tcPr>
                </a:tc>
                <a:extLst>
                  <a:ext uri="{0D108BD9-81ED-4DB2-BD59-A6C34878D82A}">
                    <a16:rowId xmlns:a16="http://schemas.microsoft.com/office/drawing/2014/main" val="10006"/>
                  </a:ext>
                </a:extLst>
              </a:tr>
              <a:tr h="235857">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Culvert/pipe installation</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3</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3</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3</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C/D</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extLst>
                  <a:ext uri="{0D108BD9-81ED-4DB2-BD59-A6C34878D82A}">
                    <a16:rowId xmlns:a16="http://schemas.microsoft.com/office/drawing/2014/main" val="10007"/>
                  </a:ext>
                </a:extLst>
              </a:tr>
              <a:tr h="235857">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Shoulder work</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3</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3</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A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A</a:t>
                      </a:r>
                    </a:p>
                  </a:txBody>
                  <a:tcPr marL="0" marR="0" marT="0" marB="0" anchor="ctr">
                    <a:noFill/>
                  </a:tcPr>
                </a:tc>
                <a:extLst>
                  <a:ext uri="{0D108BD9-81ED-4DB2-BD59-A6C34878D82A}">
                    <a16:rowId xmlns:a16="http://schemas.microsoft.com/office/drawing/2014/main" val="10008"/>
                  </a:ext>
                </a:extLst>
              </a:tr>
              <a:tr h="235857">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Open excavation</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1</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2</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3, B</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extLst>
                  <a:ext uri="{0D108BD9-81ED-4DB2-BD59-A6C34878D82A}">
                    <a16:rowId xmlns:a16="http://schemas.microsoft.com/office/drawing/2014/main" val="10009"/>
                  </a:ext>
                </a:extLst>
              </a:tr>
              <a:tr h="235857">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Pothole patching</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A/D</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A/D</a:t>
                      </a:r>
                    </a:p>
                  </a:txBody>
                  <a:tcPr marL="0" marR="0" marT="0" marB="0" anchor="ctr">
                    <a:noFill/>
                  </a:tcPr>
                </a:tc>
                <a:extLst>
                  <a:ext uri="{0D108BD9-81ED-4DB2-BD59-A6C34878D82A}">
                    <a16:rowId xmlns:a16="http://schemas.microsoft.com/office/drawing/2014/main" val="10010"/>
                  </a:ext>
                </a:extLst>
              </a:tr>
              <a:tr h="235857">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Sweeping</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C</a:t>
                      </a:r>
                    </a:p>
                  </a:txBody>
                  <a:tcPr marL="0" marR="0" marT="0" marB="0" anchor="ctr">
                    <a:noFill/>
                  </a:tcPr>
                </a:tc>
                <a:extLst>
                  <a:ext uri="{0D108BD9-81ED-4DB2-BD59-A6C34878D82A}">
                    <a16:rowId xmlns:a16="http://schemas.microsoft.com/office/drawing/2014/main" val="10011"/>
                  </a:ext>
                </a:extLst>
              </a:tr>
              <a:tr h="235857">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Guardrail/Barrier repair</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B</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D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B</a:t>
                      </a:r>
                    </a:p>
                  </a:txBody>
                  <a:tcPr marL="0" marR="0" marT="0" marB="0" anchor="ctr">
                    <a:noFill/>
                  </a:tcPr>
                </a:tc>
                <a:extLst>
                  <a:ext uri="{0D108BD9-81ED-4DB2-BD59-A6C34878D82A}">
                    <a16:rowId xmlns:a16="http://schemas.microsoft.com/office/drawing/2014/main" val="10012"/>
                  </a:ext>
                </a:extLst>
              </a:tr>
              <a:tr h="235857">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Crack sealing</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B</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C</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C</a:t>
                      </a:r>
                    </a:p>
                  </a:txBody>
                  <a:tcPr marL="0" marR="0" marT="0" marB="0" anchor="ctr">
                    <a:noFill/>
                  </a:tcPr>
                </a:tc>
                <a:extLst>
                  <a:ext uri="{0D108BD9-81ED-4DB2-BD59-A6C34878D82A}">
                    <a16:rowId xmlns:a16="http://schemas.microsoft.com/office/drawing/2014/main" val="10013"/>
                  </a:ext>
                </a:extLst>
              </a:tr>
              <a:tr h="235857">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Ramp closure</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1</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2</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3</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extLst>
                  <a:ext uri="{0D108BD9-81ED-4DB2-BD59-A6C34878D82A}">
                    <a16:rowId xmlns:a16="http://schemas.microsoft.com/office/drawing/2014/main" val="10014"/>
                  </a:ext>
                </a:extLst>
              </a:tr>
              <a:tr h="235857">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Lane closure</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1</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2</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3</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A</a:t>
                      </a:r>
                    </a:p>
                  </a:txBody>
                  <a:tcPr marL="0" marR="0" marT="0" marB="0" anchor="ctr">
                    <a:noFill/>
                  </a:tcPr>
                </a:tc>
                <a:extLst>
                  <a:ext uri="{0D108BD9-81ED-4DB2-BD59-A6C34878D82A}">
                    <a16:rowId xmlns:a16="http://schemas.microsoft.com/office/drawing/2014/main" val="10015"/>
                  </a:ext>
                </a:extLst>
              </a:tr>
              <a:tr h="235857">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Pavement marking</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A</a:t>
                      </a:r>
                    </a:p>
                  </a:txBody>
                  <a:tcPr marL="0" marR="0" marT="0" marB="0" anchor="ctr">
                    <a:noFill/>
                  </a:tcPr>
                </a:tc>
                <a:extLst>
                  <a:ext uri="{0D108BD9-81ED-4DB2-BD59-A6C34878D82A}">
                    <a16:rowId xmlns:a16="http://schemas.microsoft.com/office/drawing/2014/main" val="10016"/>
                  </a:ext>
                </a:extLst>
              </a:tr>
              <a:tr h="235857">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Bridge inspection</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C</a:t>
                      </a:r>
                    </a:p>
                  </a:txBody>
                  <a:tcPr marL="0" marR="0" marT="0" marB="0" anchor="ctr">
                    <a:noFill/>
                  </a:tcPr>
                </a:tc>
                <a:extLst>
                  <a:ext uri="{0D108BD9-81ED-4DB2-BD59-A6C34878D82A}">
                    <a16:rowId xmlns:a16="http://schemas.microsoft.com/office/drawing/2014/main" val="10017"/>
                  </a:ext>
                </a:extLst>
              </a:tr>
              <a:tr h="471714">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Overhead Sign Repair/Replacement</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2</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2</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3</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C/D </a:t>
                      </a:r>
                    </a:p>
                  </a:txBody>
                  <a:tcPr marL="0" marR="0" marT="0" marB="0" anchor="ctr">
                    <a:noFill/>
                  </a:tcPr>
                </a:tc>
                <a:tc>
                  <a:txBody>
                    <a:bodyPr/>
                    <a:lstStyle/>
                    <a:p>
                      <a:pPr algn="ctr" fontAlgn="ctr"/>
                      <a:r>
                        <a:rPr lang="en-US" sz="1800" b="0" u="none" strike="noStrike" kern="1200" dirty="0">
                          <a:solidFill>
                            <a:schemeClr val="tx1"/>
                          </a:solidFill>
                          <a:effectLst/>
                          <a:latin typeface="Arial" panose="020B0604020202020204" pitchFamily="34" charset="0"/>
                          <a:ea typeface="+mn-ea"/>
                          <a:cs typeface="Arial" panose="020B0604020202020204" pitchFamily="34" charset="0"/>
                        </a:rPr>
                        <a:t> </a:t>
                      </a:r>
                    </a:p>
                  </a:txBody>
                  <a:tcPr marL="0" marR="0" marT="0" marB="0" anchor="ctr">
                    <a:noFill/>
                  </a:tcPr>
                </a:tc>
                <a:extLst>
                  <a:ext uri="{0D108BD9-81ED-4DB2-BD59-A6C34878D82A}">
                    <a16:rowId xmlns:a16="http://schemas.microsoft.com/office/drawing/2014/main" val="10018"/>
                  </a:ext>
                </a:extLst>
              </a:tr>
            </a:tbl>
          </a:graphicData>
        </a:graphic>
      </p:graphicFrame>
      <p:graphicFrame>
        <p:nvGraphicFramePr>
          <p:cNvPr id="7" name="Table 6">
            <a:extLs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4104095857"/>
              </p:ext>
            </p:extLst>
          </p:nvPr>
        </p:nvGraphicFramePr>
        <p:xfrm>
          <a:off x="7086600" y="1066800"/>
          <a:ext cx="1905000" cy="3055620"/>
        </p:xfrm>
        <a:graphic>
          <a:graphicData uri="http://schemas.openxmlformats.org/drawingml/2006/table">
            <a:tbl>
              <a:tblPr>
                <a:tableStyleId>{5C22544A-7EE6-4342-B048-85BDC9FD1C3A}</a:tableStyleId>
              </a:tblPr>
              <a:tblGrid>
                <a:gridCol w="1905000">
                  <a:extLst>
                    <a:ext uri="{9D8B030D-6E8A-4147-A177-3AD203B41FA5}">
                      <a16:colId xmlns:a16="http://schemas.microsoft.com/office/drawing/2014/main" val="20000"/>
                    </a:ext>
                  </a:extLst>
                </a:gridCol>
              </a:tblGrid>
              <a:tr h="533400">
                <a:tc>
                  <a:txBody>
                    <a:bodyPr/>
                    <a:lstStyle/>
                    <a:p>
                      <a:pPr algn="l" fontAlgn="ctr">
                        <a:buFont typeface="Arial" pitchFamily="34" charset="0"/>
                        <a:buNone/>
                      </a:pPr>
                      <a:r>
                        <a:rPr lang="en-US" sz="1600" b="0" u="none" strike="noStrike" kern="1200" dirty="0">
                          <a:solidFill>
                            <a:schemeClr val="tx1"/>
                          </a:solidFill>
                          <a:effectLst/>
                          <a:latin typeface="Arial" panose="020B0604020202020204" pitchFamily="34" charset="0"/>
                          <a:ea typeface="+mn-ea"/>
                          <a:cs typeface="Arial" panose="020B0604020202020204" pitchFamily="34" charset="0"/>
                        </a:rPr>
                        <a:t>1 = Barrier strongly recommended</a:t>
                      </a:r>
                    </a:p>
                  </a:txBody>
                  <a:tcPr marL="0" marR="0" marT="0" marB="0" anchor="ctr">
                    <a:noFill/>
                  </a:tcPr>
                </a:tc>
                <a:extLst>
                  <a:ext uri="{0D108BD9-81ED-4DB2-BD59-A6C34878D82A}">
                    <a16:rowId xmlns:a16="http://schemas.microsoft.com/office/drawing/2014/main" val="10000"/>
                  </a:ext>
                </a:extLst>
              </a:tr>
              <a:tr h="457200">
                <a:tc>
                  <a:txBody>
                    <a:bodyPr/>
                    <a:lstStyle/>
                    <a:p>
                      <a:pPr algn="l" fontAlgn="ctr">
                        <a:buFont typeface="Arial" pitchFamily="34" charset="0"/>
                        <a:buNone/>
                      </a:pPr>
                      <a:r>
                        <a:rPr lang="en-US" sz="1600" b="0" u="none" strike="noStrike" kern="1200" dirty="0">
                          <a:solidFill>
                            <a:schemeClr val="tx1"/>
                          </a:solidFill>
                          <a:effectLst/>
                          <a:latin typeface="Arial" panose="020B0604020202020204" pitchFamily="34" charset="0"/>
                          <a:ea typeface="+mn-ea"/>
                          <a:cs typeface="Arial" panose="020B0604020202020204" pitchFamily="34" charset="0"/>
                        </a:rPr>
                        <a:t>2 = Barrier should be considered</a:t>
                      </a:r>
                    </a:p>
                  </a:txBody>
                  <a:tcPr marL="0" marR="0" marT="0" marB="0" anchor="ctr">
                    <a:noFill/>
                  </a:tcPr>
                </a:tc>
                <a:extLst>
                  <a:ext uri="{0D108BD9-81ED-4DB2-BD59-A6C34878D82A}">
                    <a16:rowId xmlns:a16="http://schemas.microsoft.com/office/drawing/2014/main" val="10001"/>
                  </a:ext>
                </a:extLst>
              </a:tr>
              <a:tr h="285750">
                <a:tc>
                  <a:txBody>
                    <a:bodyPr/>
                    <a:lstStyle/>
                    <a:p>
                      <a:pPr algn="l" fontAlgn="ctr">
                        <a:buFont typeface="Arial" pitchFamily="34" charset="0"/>
                        <a:buNone/>
                      </a:pPr>
                      <a:r>
                        <a:rPr lang="en-US" sz="1600" b="0" u="none" strike="noStrike" kern="1200" dirty="0">
                          <a:solidFill>
                            <a:schemeClr val="tx1"/>
                          </a:solidFill>
                          <a:effectLst/>
                          <a:latin typeface="Arial" panose="020B0604020202020204" pitchFamily="34" charset="0"/>
                          <a:ea typeface="+mn-ea"/>
                          <a:cs typeface="Arial" panose="020B0604020202020204" pitchFamily="34" charset="0"/>
                        </a:rPr>
                        <a:t>3 = Barrier optional</a:t>
                      </a:r>
                    </a:p>
                  </a:txBody>
                  <a:tcPr marL="0" marR="0" marT="0" marB="0" anchor="ctr">
                    <a:noFill/>
                  </a:tcPr>
                </a:tc>
                <a:extLst>
                  <a:ext uri="{0D108BD9-81ED-4DB2-BD59-A6C34878D82A}">
                    <a16:rowId xmlns:a16="http://schemas.microsoft.com/office/drawing/2014/main" val="10002"/>
                  </a:ext>
                </a:extLst>
              </a:tr>
              <a:tr h="285750">
                <a:tc>
                  <a:txBody>
                    <a:bodyPr/>
                    <a:lstStyle/>
                    <a:p>
                      <a:pPr algn="l" fontAlgn="ctr">
                        <a:buFont typeface="Arial" pitchFamily="34" charset="0"/>
                        <a:buNone/>
                      </a:pPr>
                      <a:r>
                        <a:rPr lang="en-US" sz="1600" b="0" u="none" strike="noStrike" kern="1200" dirty="0">
                          <a:solidFill>
                            <a:schemeClr val="tx1"/>
                          </a:solidFill>
                          <a:effectLst/>
                          <a:latin typeface="Arial" panose="020B0604020202020204" pitchFamily="34" charset="0"/>
                          <a:ea typeface="+mn-ea"/>
                          <a:cs typeface="Arial" panose="020B0604020202020204" pitchFamily="34" charset="0"/>
                        </a:rPr>
                        <a:t>A = TMA strongly recommended</a:t>
                      </a:r>
                    </a:p>
                  </a:txBody>
                  <a:tcPr marL="0" marR="0" marT="0" marB="0" anchor="ctr">
                    <a:noFill/>
                  </a:tcPr>
                </a:tc>
                <a:extLst>
                  <a:ext uri="{0D108BD9-81ED-4DB2-BD59-A6C34878D82A}">
                    <a16:rowId xmlns:a16="http://schemas.microsoft.com/office/drawing/2014/main" val="10003"/>
                  </a:ext>
                </a:extLst>
              </a:tr>
              <a:tr h="285750">
                <a:tc>
                  <a:txBody>
                    <a:bodyPr/>
                    <a:lstStyle/>
                    <a:p>
                      <a:pPr algn="l" fontAlgn="ctr">
                        <a:buFont typeface="Arial" pitchFamily="34" charset="0"/>
                        <a:buNone/>
                      </a:pPr>
                      <a:r>
                        <a:rPr lang="en-US" sz="1600" b="0" u="none" strike="noStrike" kern="1200" dirty="0">
                          <a:solidFill>
                            <a:schemeClr val="tx1"/>
                          </a:solidFill>
                          <a:effectLst/>
                          <a:latin typeface="Arial" panose="020B0604020202020204" pitchFamily="34" charset="0"/>
                          <a:ea typeface="+mn-ea"/>
                          <a:cs typeface="Arial" panose="020B0604020202020204" pitchFamily="34" charset="0"/>
                        </a:rPr>
                        <a:t>B = TMA should be considered</a:t>
                      </a:r>
                    </a:p>
                  </a:txBody>
                  <a:tcPr marL="0" marR="0" marT="0" marB="0" anchor="ctr">
                    <a:noFill/>
                  </a:tcPr>
                </a:tc>
                <a:extLst>
                  <a:ext uri="{0D108BD9-81ED-4DB2-BD59-A6C34878D82A}">
                    <a16:rowId xmlns:a16="http://schemas.microsoft.com/office/drawing/2014/main" val="10004"/>
                  </a:ext>
                </a:extLst>
              </a:tr>
              <a:tr h="285750">
                <a:tc>
                  <a:txBody>
                    <a:bodyPr/>
                    <a:lstStyle/>
                    <a:p>
                      <a:pPr algn="l" fontAlgn="ctr">
                        <a:buFont typeface="Arial" pitchFamily="34" charset="0"/>
                        <a:buNone/>
                      </a:pPr>
                      <a:r>
                        <a:rPr lang="en-US" sz="1600" b="0" u="none" strike="noStrike" kern="1200" dirty="0">
                          <a:solidFill>
                            <a:schemeClr val="tx1"/>
                          </a:solidFill>
                          <a:effectLst/>
                          <a:latin typeface="Arial" panose="020B0604020202020204" pitchFamily="34" charset="0"/>
                          <a:ea typeface="+mn-ea"/>
                          <a:cs typeface="Arial" panose="020B0604020202020204" pitchFamily="34" charset="0"/>
                        </a:rPr>
                        <a:t>C = TMA</a:t>
                      </a:r>
                    </a:p>
                  </a:txBody>
                  <a:tcPr marL="0" marR="0" marT="0" marB="0" anchor="ctr">
                    <a:noFill/>
                  </a:tcPr>
                </a:tc>
                <a:extLst>
                  <a:ext uri="{0D108BD9-81ED-4DB2-BD59-A6C34878D82A}">
                    <a16:rowId xmlns:a16="http://schemas.microsoft.com/office/drawing/2014/main" val="10005"/>
                  </a:ext>
                </a:extLst>
              </a:tr>
              <a:tr h="285750">
                <a:tc>
                  <a:txBody>
                    <a:bodyPr/>
                    <a:lstStyle/>
                    <a:p>
                      <a:pPr algn="l" fontAlgn="ctr">
                        <a:buFont typeface="Arial" pitchFamily="34" charset="0"/>
                        <a:buNone/>
                      </a:pPr>
                      <a:r>
                        <a:rPr lang="en-US" sz="1600" b="0" u="none" strike="noStrike" kern="1200" dirty="0">
                          <a:solidFill>
                            <a:schemeClr val="tx1"/>
                          </a:solidFill>
                          <a:effectLst/>
                          <a:latin typeface="Arial" panose="020B0604020202020204" pitchFamily="34" charset="0"/>
                          <a:ea typeface="+mn-ea"/>
                          <a:cs typeface="Arial" panose="020B0604020202020204" pitchFamily="34" charset="0"/>
                        </a:rPr>
                        <a:t>D=Mobile</a:t>
                      </a:r>
                      <a:r>
                        <a:rPr lang="en-US" sz="1600" b="0" u="none" strike="noStrike" kern="1200" baseline="0" dirty="0">
                          <a:solidFill>
                            <a:schemeClr val="tx1"/>
                          </a:solidFill>
                          <a:effectLst/>
                          <a:latin typeface="Arial" panose="020B0604020202020204" pitchFamily="34" charset="0"/>
                          <a:ea typeface="+mn-ea"/>
                          <a:cs typeface="Arial" panose="020B0604020202020204" pitchFamily="34" charset="0"/>
                        </a:rPr>
                        <a:t> barrier/arrestor</a:t>
                      </a:r>
                      <a:endParaRPr lang="en-US" sz="1600" b="0" u="none" strike="noStrike" kern="1200" dirty="0">
                        <a:solidFill>
                          <a:schemeClr val="tx1"/>
                        </a:solidFill>
                        <a:effectLst/>
                        <a:latin typeface="Arial" panose="020B0604020202020204" pitchFamily="34" charset="0"/>
                        <a:ea typeface="+mn-ea"/>
                        <a:cs typeface="Arial" panose="020B0604020202020204" pitchFamily="34" charset="0"/>
                      </a:endParaRPr>
                    </a:p>
                  </a:txBody>
                  <a:tcPr marL="0" marR="0" marT="0" marB="0" anchor="ctr">
                    <a:noFill/>
                  </a:tcPr>
                </a:tc>
                <a:extLst>
                  <a:ext uri="{0D108BD9-81ED-4DB2-BD59-A6C34878D82A}">
                    <a16:rowId xmlns:a16="http://schemas.microsoft.com/office/drawing/2014/main" val="10006"/>
                  </a:ext>
                </a:extLst>
              </a:tr>
            </a:tbl>
          </a:graphicData>
        </a:graphic>
      </p:graphicFrame>
      <p:graphicFrame>
        <p:nvGraphicFramePr>
          <p:cNvPr id="8" name="Table 7">
            <a:extLs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3013755747"/>
              </p:ext>
            </p:extLst>
          </p:nvPr>
        </p:nvGraphicFramePr>
        <p:xfrm>
          <a:off x="7086600" y="4269225"/>
          <a:ext cx="1905000" cy="1676400"/>
        </p:xfrm>
        <a:graphic>
          <a:graphicData uri="http://schemas.openxmlformats.org/drawingml/2006/table">
            <a:tbl>
              <a:tblPr>
                <a:tableStyleId>{5C22544A-7EE6-4342-B048-85BDC9FD1C3A}</a:tableStyleId>
              </a:tblPr>
              <a:tblGrid>
                <a:gridCol w="1905000">
                  <a:extLst>
                    <a:ext uri="{9D8B030D-6E8A-4147-A177-3AD203B41FA5}">
                      <a16:colId xmlns:a16="http://schemas.microsoft.com/office/drawing/2014/main" val="20000"/>
                    </a:ext>
                  </a:extLst>
                </a:gridCol>
              </a:tblGrid>
              <a:tr h="285750">
                <a:tc>
                  <a:txBody>
                    <a:bodyPr/>
                    <a:lstStyle/>
                    <a:p>
                      <a:pPr algn="l" fontAlgn="ctr"/>
                      <a:r>
                        <a:rPr lang="en-US" sz="1600" b="0" u="none" strike="noStrike" kern="1200" dirty="0">
                          <a:solidFill>
                            <a:schemeClr val="tx1"/>
                          </a:solidFill>
                          <a:effectLst/>
                          <a:latin typeface="Arial" panose="020B0604020202020204" pitchFamily="34" charset="0"/>
                          <a:ea typeface="+mn-ea"/>
                          <a:cs typeface="Arial" panose="020B0604020202020204" pitchFamily="34" charset="0"/>
                        </a:rPr>
                        <a:t>LT =</a:t>
                      </a:r>
                      <a:r>
                        <a:rPr lang="en-US" sz="1600" b="0" u="none" strike="noStrike" kern="1200" baseline="0" dirty="0">
                          <a:solidFill>
                            <a:schemeClr val="tx1"/>
                          </a:solidFill>
                          <a:effectLst/>
                          <a:latin typeface="Arial" panose="020B0604020202020204" pitchFamily="34" charset="0"/>
                          <a:ea typeface="+mn-ea"/>
                          <a:cs typeface="Arial" panose="020B0604020202020204" pitchFamily="34" charset="0"/>
                        </a:rPr>
                        <a:t> Long-Term</a:t>
                      </a:r>
                    </a:p>
                    <a:p>
                      <a:pPr algn="l" fontAlgn="ctr"/>
                      <a:r>
                        <a:rPr lang="en-US" sz="1600" b="0" u="none" strike="noStrike" kern="1200" baseline="0" dirty="0">
                          <a:solidFill>
                            <a:schemeClr val="tx1"/>
                          </a:solidFill>
                          <a:effectLst/>
                          <a:latin typeface="Arial" panose="020B0604020202020204" pitchFamily="34" charset="0"/>
                          <a:ea typeface="+mn-ea"/>
                          <a:cs typeface="Arial" panose="020B0604020202020204" pitchFamily="34" charset="0"/>
                        </a:rPr>
                        <a:t>IT = Intermediate- Term</a:t>
                      </a:r>
                    </a:p>
                    <a:p>
                      <a:pPr algn="l" fontAlgn="ctr"/>
                      <a:r>
                        <a:rPr lang="en-US" sz="1600" b="0" u="none" strike="noStrike" kern="1200" baseline="0" dirty="0">
                          <a:solidFill>
                            <a:schemeClr val="tx1"/>
                          </a:solidFill>
                          <a:effectLst/>
                          <a:latin typeface="Arial" panose="020B0604020202020204" pitchFamily="34" charset="0"/>
                          <a:ea typeface="+mn-ea"/>
                          <a:cs typeface="Arial" panose="020B0604020202020204" pitchFamily="34" charset="0"/>
                        </a:rPr>
                        <a:t>ST = Short-Term</a:t>
                      </a:r>
                    </a:p>
                    <a:p>
                      <a:pPr algn="l" fontAlgn="ctr"/>
                      <a:r>
                        <a:rPr lang="en-US" sz="1600" b="0" u="none" strike="noStrike" kern="1200" baseline="0" dirty="0">
                          <a:solidFill>
                            <a:schemeClr val="tx1"/>
                          </a:solidFill>
                          <a:effectLst/>
                          <a:latin typeface="Arial" panose="020B0604020202020204" pitchFamily="34" charset="0"/>
                          <a:ea typeface="+mn-ea"/>
                          <a:cs typeface="Arial" panose="020B0604020202020204" pitchFamily="34" charset="0"/>
                        </a:rPr>
                        <a:t>SD = Short Duration</a:t>
                      </a:r>
                    </a:p>
                    <a:p>
                      <a:pPr algn="l" fontAlgn="ctr"/>
                      <a:r>
                        <a:rPr lang="en-US" sz="1600" b="0" u="none" strike="noStrike" kern="1200" baseline="0" dirty="0">
                          <a:solidFill>
                            <a:schemeClr val="tx1"/>
                          </a:solidFill>
                          <a:effectLst/>
                          <a:latin typeface="Arial" panose="020B0604020202020204" pitchFamily="34" charset="0"/>
                          <a:ea typeface="+mn-ea"/>
                          <a:cs typeface="Arial" panose="020B0604020202020204" pitchFamily="34" charset="0"/>
                        </a:rPr>
                        <a:t>M = Mobile</a:t>
                      </a:r>
                      <a:endParaRPr lang="en-US" sz="1600" b="0" u="none" strike="noStrike" kern="1200" dirty="0">
                        <a:solidFill>
                          <a:schemeClr val="tx1"/>
                        </a:solidFill>
                        <a:effectLst/>
                        <a:latin typeface="Arial" panose="020B0604020202020204" pitchFamily="34" charset="0"/>
                        <a:ea typeface="+mn-ea"/>
                        <a:cs typeface="Arial" panose="020B0604020202020204" pitchFamily="34" charset="0"/>
                      </a:endParaRPr>
                    </a:p>
                    <a:p>
                      <a:pPr algn="l" fontAlgn="ctr"/>
                      <a:endParaRPr lang="en-US" sz="1400" b="1" u="none" strike="noStrike" kern="1200" dirty="0">
                        <a:solidFill>
                          <a:schemeClr val="tx1"/>
                        </a:solidFill>
                        <a:effectLst/>
                        <a:latin typeface="+mn-lt"/>
                        <a:ea typeface="+mn-ea"/>
                        <a:cs typeface="+mn-cs"/>
                      </a:endParaRPr>
                    </a:p>
                  </a:txBody>
                  <a:tcPr marL="0" marR="0" marT="0" marB="0" anchor="ctr">
                    <a:noFill/>
                  </a:tcPr>
                </a:tc>
                <a:extLst>
                  <a:ext uri="{0D108BD9-81ED-4DB2-BD59-A6C34878D82A}">
                    <a16:rowId xmlns:a16="http://schemas.microsoft.com/office/drawing/2014/main" val="10000"/>
                  </a:ext>
                </a:extLst>
              </a:tr>
            </a:tbl>
          </a:graphicData>
        </a:graphic>
      </p:graphicFrame>
      <p:sp>
        <p:nvSpPr>
          <p:cNvPr id="2" name="Google Shape;74;p1">
            <a:extLst>
              <a:ext uri="{FF2B5EF4-FFF2-40B4-BE49-F238E27FC236}">
                <a16:creationId xmlns:a16="http://schemas.microsoft.com/office/drawing/2014/main" id="{1759053F-A787-E8D5-BD62-13279E151BBB}"/>
              </a:ext>
            </a:extLst>
          </p:cNvPr>
          <p:cNvSpPr/>
          <p:nvPr/>
        </p:nvSpPr>
        <p:spPr>
          <a:xfrm>
            <a:off x="7733015" y="647272"/>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1493938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Sample Scenarios</a:t>
            </a:r>
          </a:p>
        </p:txBody>
      </p:sp>
      <p:sp>
        <p:nvSpPr>
          <p:cNvPr id="3" name="Content Placeholder 2"/>
          <p:cNvSpPr>
            <a:spLocks noGrp="1"/>
          </p:cNvSpPr>
          <p:nvPr>
            <p:ph idx="1"/>
          </p:nvPr>
        </p:nvSpPr>
        <p:spPr>
          <a:xfrm>
            <a:off x="457200" y="1600200"/>
            <a:ext cx="5791200" cy="4419600"/>
          </a:xfrm>
        </p:spPr>
        <p:txBody>
          <a:bodyPr/>
          <a:lstStyle/>
          <a:p>
            <a:r>
              <a:rPr lang="en-US" dirty="0"/>
              <a:t>For the following sample scenarios, let’s use the tool/flow chart to suggest Positive Protection and/or other strategies</a:t>
            </a:r>
          </a:p>
          <a:p>
            <a:r>
              <a:rPr lang="en-US" dirty="0"/>
              <a:t>Justify your decision</a:t>
            </a:r>
          </a:p>
        </p:txBody>
      </p:sp>
      <p:sp>
        <p:nvSpPr>
          <p:cNvPr id="4" name="Google Shape;74;p1">
            <a:extLst>
              <a:ext uri="{FF2B5EF4-FFF2-40B4-BE49-F238E27FC236}">
                <a16:creationId xmlns:a16="http://schemas.microsoft.com/office/drawing/2014/main" id="{02BE3935-AF37-B5D2-4D1E-517AB807F25A}"/>
              </a:ext>
            </a:extLst>
          </p:cNvPr>
          <p:cNvSpPr/>
          <p:nvPr/>
        </p:nvSpPr>
        <p:spPr>
          <a:xfrm>
            <a:off x="7457326" y="5257800"/>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935727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Sample Scenario 1</a:t>
            </a:r>
          </a:p>
        </p:txBody>
      </p:sp>
      <p:sp>
        <p:nvSpPr>
          <p:cNvPr id="3" name="Content Placeholder 2"/>
          <p:cNvSpPr>
            <a:spLocks noGrp="1"/>
          </p:cNvSpPr>
          <p:nvPr>
            <p:ph idx="1"/>
          </p:nvPr>
        </p:nvSpPr>
        <p:spPr>
          <a:xfrm>
            <a:off x="457200" y="1600200"/>
            <a:ext cx="7086600" cy="4495800"/>
          </a:xfrm>
        </p:spPr>
        <p:txBody>
          <a:bodyPr/>
          <a:lstStyle/>
          <a:p>
            <a:r>
              <a:rPr lang="en-US" dirty="0"/>
              <a:t>Long-term right-lane closure on Interstate freeway</a:t>
            </a:r>
          </a:p>
          <a:p>
            <a:r>
              <a:rPr lang="en-US" dirty="0"/>
              <a:t>2 weeks</a:t>
            </a:r>
          </a:p>
          <a:p>
            <a:r>
              <a:rPr lang="en-US" dirty="0"/>
              <a:t>8-inch drop-off</a:t>
            </a:r>
          </a:p>
          <a:p>
            <a:r>
              <a:rPr lang="en-US" dirty="0"/>
              <a:t>Workers within 3 feet of moving traffic</a:t>
            </a:r>
          </a:p>
          <a:p>
            <a:endParaRPr lang="en-US" dirty="0"/>
          </a:p>
        </p:txBody>
      </p:sp>
    </p:spTree>
    <p:extLst>
      <p:ext uri="{BB962C8B-B14F-4D97-AF65-F5344CB8AC3E}">
        <p14:creationId xmlns:p14="http://schemas.microsoft.com/office/powerpoint/2010/main" val="3116368692"/>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2AF8D2B4-F1F3-4776-8D53-C90B01FB3925}"/>
</file>

<file path=customXml/itemProps2.xml><?xml version="1.0" encoding="utf-8"?>
<ds:datastoreItem xmlns:ds="http://schemas.openxmlformats.org/officeDocument/2006/customXml" ds:itemID="{7BA7B7DF-736D-4DB9-9430-361C4C401318}"/>
</file>

<file path=customXml/itemProps3.xml><?xml version="1.0" encoding="utf-8"?>
<ds:datastoreItem xmlns:ds="http://schemas.openxmlformats.org/officeDocument/2006/customXml" ds:itemID="{5D15739A-4C79-4BF8-B4E1-7BD5A12A595D}"/>
</file>

<file path=docProps/app.xml><?xml version="1.0" encoding="utf-8"?>
<Properties xmlns="http://schemas.openxmlformats.org/officeDocument/2006/extended-properties" xmlns:vt="http://schemas.openxmlformats.org/officeDocument/2006/docPropsVTypes">
  <TotalTime>15205</TotalTime>
  <Words>2938</Words>
  <Application>Microsoft Office PowerPoint</Application>
  <PresentationFormat>On-screen Show (4:3)</PresentationFormat>
  <Paragraphs>400</Paragraphs>
  <Slides>23</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Verdana</vt:lpstr>
      <vt:lpstr>Wingdings</vt:lpstr>
      <vt:lpstr>Default Design</vt:lpstr>
      <vt:lpstr>6. Decision-Making Scenarios</vt:lpstr>
      <vt:lpstr>Module Objectives</vt:lpstr>
      <vt:lpstr>Key Decision Points</vt:lpstr>
      <vt:lpstr>Moving Operations: Adequate Roll-Ahead Distance?</vt:lpstr>
      <vt:lpstr>Stationary Operations: Duration of Operation</vt:lpstr>
      <vt:lpstr>“Strategies” Matrix Ingredients</vt:lpstr>
      <vt:lpstr>Positive Protection Selection Matrix </vt:lpstr>
      <vt:lpstr>Sample Scenarios</vt:lpstr>
      <vt:lpstr>Sample Scenario 1</vt:lpstr>
      <vt:lpstr>Sample Scenario 1</vt:lpstr>
      <vt:lpstr>PowerPoint Presentation</vt:lpstr>
      <vt:lpstr>Sample Scenario 1 Discussion</vt:lpstr>
      <vt:lpstr>Sample Scenario 2</vt:lpstr>
      <vt:lpstr>Sample Scenario 2</vt:lpstr>
      <vt:lpstr>PowerPoint Presentation</vt:lpstr>
      <vt:lpstr>Sample Scenario 2 Discussion</vt:lpstr>
      <vt:lpstr>Sample Scenario 3</vt:lpstr>
      <vt:lpstr>Sample Scenario 3</vt:lpstr>
      <vt:lpstr>PowerPoint Presentation</vt:lpstr>
      <vt:lpstr>Sample Scenario 3 Discussion</vt:lpstr>
      <vt:lpstr>Positive Protection Selection Matrix </vt:lpstr>
      <vt:lpstr>Module Recap</vt:lpstr>
      <vt:lpstr>Questions</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Traffic Control Technician Course</dc:title>
  <dc:subject>File 1 of 3</dc:subject>
  <dc:creator>Juan M Morales, P.E</dc:creator>
  <dc:description>JM Morales &amp; Associates, 407-674-7007, www.jmmassoc.com</dc:description>
  <cp:lastModifiedBy>Tim Luttrell</cp:lastModifiedBy>
  <cp:revision>676</cp:revision>
  <dcterms:created xsi:type="dcterms:W3CDTF">2003-08-18T20:36:41Z</dcterms:created>
  <dcterms:modified xsi:type="dcterms:W3CDTF">2025-04-09T13:53:36Z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